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80" r:id="rId6"/>
    <p:sldId id="259" r:id="rId7"/>
    <p:sldId id="260" r:id="rId8"/>
    <p:sldId id="261" r:id="rId9"/>
    <p:sldId id="262" r:id="rId10"/>
    <p:sldId id="274" r:id="rId11"/>
    <p:sldId id="271" r:id="rId12"/>
    <p:sldId id="275" r:id="rId13"/>
    <p:sldId id="268" r:id="rId14"/>
    <p:sldId id="267" r:id="rId15"/>
    <p:sldId id="277" r:id="rId16"/>
    <p:sldId id="278" r:id="rId17"/>
    <p:sldId id="279" r:id="rId18"/>
  </p:sldIdLst>
  <p:sldSz cx="18288000" cy="10287000"/>
  <p:notesSz cx="6858000" cy="9144000"/>
  <p:embeddedFontLst>
    <p:embeddedFont>
      <p:font typeface="Arimo" panose="020B0604020202020204" charset="0"/>
      <p:regular r:id="rId19"/>
    </p:embeddedFont>
    <p:embeddedFont>
      <p:font typeface="Berlin Sans FB" panose="020E0602020502020306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lacial Indifference" panose="020B0604020202020204" charset="0"/>
      <p:regular r:id="rId26"/>
    </p:embeddedFont>
    <p:embeddedFont>
      <p:font typeface="Glacial Indifference Bold" panose="020B0604020202020204" charset="0"/>
      <p:regular r:id="rId27"/>
    </p:embeddedFont>
    <p:embeddedFont>
      <p:font typeface="Kalam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svg"/><Relationship Id="rId7" Type="http://schemas.openxmlformats.org/officeDocument/2006/relationships/image" Target="../media/image14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4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18" Type="http://schemas.openxmlformats.org/officeDocument/2006/relationships/image" Target="../media/image63.png"/><Relationship Id="rId3" Type="http://schemas.openxmlformats.org/officeDocument/2006/relationships/image" Target="../media/image52.svg"/><Relationship Id="rId7" Type="http://schemas.openxmlformats.org/officeDocument/2006/relationships/image" Target="../media/image22.svg"/><Relationship Id="rId12" Type="http://schemas.openxmlformats.org/officeDocument/2006/relationships/image" Target="../media/image57.png"/><Relationship Id="rId17" Type="http://schemas.openxmlformats.org/officeDocument/2006/relationships/image" Target="../media/image62.svg"/><Relationship Id="rId2" Type="http://schemas.openxmlformats.org/officeDocument/2006/relationships/image" Target="../media/image51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56.svg"/><Relationship Id="rId5" Type="http://schemas.openxmlformats.org/officeDocument/2006/relationships/image" Target="../media/image1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19" Type="http://schemas.openxmlformats.org/officeDocument/2006/relationships/image" Target="../media/image64.svg"/><Relationship Id="rId4" Type="http://schemas.openxmlformats.org/officeDocument/2006/relationships/image" Target="../media/image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081915"/>
            <a:ext cx="3911371" cy="1190820"/>
            <a:chOff x="0" y="0"/>
            <a:chExt cx="5215161" cy="158776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028" b="89814"/>
            <a:stretch>
              <a:fillRect/>
            </a:stretch>
          </p:blipFill>
          <p:spPr>
            <a:xfrm rot="-142069">
              <a:off x="7464" y="1011767"/>
              <a:ext cx="5200234" cy="468771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386073" y="-95250"/>
              <a:ext cx="4443016" cy="2288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FFFFFF"/>
                  </a:solidFill>
                  <a:latin typeface="Kalam Bold"/>
                </a:rPr>
                <a:t>Biologi X By: Lidia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51445" y="1776912"/>
            <a:ext cx="10269701" cy="8463879"/>
            <a:chOff x="0" y="0"/>
            <a:chExt cx="13692935" cy="1128517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6402478"/>
              <a:ext cx="9753600" cy="475488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486408" y="6490005"/>
              <a:ext cx="7521832" cy="479516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3310200" y="4902497"/>
              <a:ext cx="4244130" cy="2206948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1848462">
              <a:off x="1375814" y="5036275"/>
              <a:ext cx="1617117" cy="1684497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1542123" flipH="1">
              <a:off x="6074857" y="406615"/>
              <a:ext cx="1869906" cy="1981358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0711190">
              <a:off x="10458762" y="6023244"/>
              <a:ext cx="2085506" cy="2172402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>
              <a:off x="5857903" y="7698128"/>
              <a:ext cx="920145" cy="920145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5316718" y="7537806"/>
              <a:ext cx="339378" cy="339378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478985" flipV="1">
              <a:off x="1359824" y="1366542"/>
              <a:ext cx="5474179" cy="3462418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 rot="2564782">
              <a:off x="1442318" y="7879346"/>
              <a:ext cx="3735765" cy="1041344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>
              <a:fillRect/>
            </a:stretch>
          </p:blipFill>
          <p:spPr>
            <a:xfrm rot="1619213">
              <a:off x="7228510" y="1097767"/>
              <a:ext cx="5837449" cy="4164047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7124351" y="4039429"/>
              <a:ext cx="1279228" cy="1971835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>
              <a:fillRect/>
            </a:stretch>
          </p:blipFill>
          <p:spPr>
            <a:xfrm rot="-5117843">
              <a:off x="2005056" y="332003"/>
              <a:ext cx="1613615" cy="2399428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>
              <a:fillRect/>
            </a:stretch>
          </p:blipFill>
          <p:spPr>
            <a:xfrm rot="-2003411">
              <a:off x="7025863" y="4611187"/>
              <a:ext cx="3367627" cy="3582582"/>
            </a:xfrm>
            <a:prstGeom prst="rect">
              <a:avLst/>
            </a:prstGeom>
          </p:spPr>
        </p:pic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5860811" y="327450"/>
            <a:ext cx="2377650" cy="237765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482812" y="3950854"/>
            <a:ext cx="6395502" cy="9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62"/>
              </a:lnSpc>
            </a:pPr>
            <a:r>
              <a:rPr lang="en-US" sz="7749" dirty="0">
                <a:solidFill>
                  <a:srgbClr val="FFFFFF"/>
                </a:solidFill>
                <a:latin typeface="Glacial Indifference Bold"/>
              </a:rPr>
              <a:t>EKOSISTEM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080717">
            <a:off x="13661727" y="-1915825"/>
            <a:ext cx="6415098" cy="64635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895151">
            <a:off x="9971714" y="6190829"/>
            <a:ext cx="7669043" cy="792666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352291">
            <a:off x="-6770559" y="2626832"/>
            <a:ext cx="10426122" cy="1086054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675658" y="3988998"/>
            <a:ext cx="14583642" cy="351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 dirty="0">
                <a:solidFill>
                  <a:srgbClr val="333129"/>
                </a:solidFill>
                <a:latin typeface="Glacial Indifference"/>
              </a:rPr>
              <a:t> 1)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Menjelaskan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aliran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energi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,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piramida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ekologi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,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Produktivitas</a:t>
            </a:r>
            <a:endParaRPr lang="en-US" sz="5000" dirty="0">
              <a:solidFill>
                <a:srgbClr val="38A85E"/>
              </a:solidFill>
              <a:latin typeface="Glacial Indifference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333129"/>
                </a:solidFill>
                <a:latin typeface="Glacial Indifference"/>
              </a:rPr>
              <a:t>2)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Menjelaskan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daur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biogeokimia</a:t>
            </a:r>
            <a:endParaRPr lang="en-US" sz="5000" dirty="0">
              <a:solidFill>
                <a:srgbClr val="38A85E"/>
              </a:solidFill>
              <a:latin typeface="Glacial Indifference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3)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Dinamika</a:t>
            </a:r>
            <a:r>
              <a:rPr lang="en-US" sz="5000" dirty="0">
                <a:solidFill>
                  <a:srgbClr val="38A85E"/>
                </a:solidFill>
                <a:latin typeface="Glacial Indifference"/>
              </a:rPr>
              <a:t> </a:t>
            </a:r>
            <a:r>
              <a:rPr lang="en-US" sz="5000" dirty="0" err="1">
                <a:solidFill>
                  <a:srgbClr val="38A85E"/>
                </a:solidFill>
                <a:latin typeface="Glacial Indifference"/>
              </a:rPr>
              <a:t>Komunitas</a:t>
            </a:r>
            <a:endParaRPr lang="en-US" sz="5000" dirty="0">
              <a:solidFill>
                <a:srgbClr val="FF9B19"/>
              </a:solidFill>
              <a:latin typeface="Ari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55626" y="1539954"/>
            <a:ext cx="845061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333129"/>
                </a:solidFill>
                <a:latin typeface="Glacial Indifference Bold"/>
              </a:rPr>
              <a:t>TUJUAN PEMBELAJARAN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4389007">
            <a:off x="-950927" y="-8341436"/>
            <a:ext cx="10395073" cy="107442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D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5079" y="1280915"/>
            <a:ext cx="10777745" cy="1043767"/>
            <a:chOff x="0" y="-95251"/>
            <a:chExt cx="14370329" cy="1391689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1"/>
              <a:ext cx="14370329" cy="11969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 dirty="0" err="1">
                  <a:solidFill>
                    <a:srgbClr val="FFFFFF"/>
                  </a:solidFill>
                  <a:latin typeface="Kalam Bold Bold"/>
                </a:rPr>
                <a:t>Istilah</a:t>
              </a:r>
              <a:r>
                <a:rPr lang="en-US" sz="5000" dirty="0">
                  <a:solidFill>
                    <a:srgbClr val="FFFFFF"/>
                  </a:solidFill>
                  <a:latin typeface="Kalam Bold Bold"/>
                </a:rPr>
                <a:t> yang </a:t>
              </a:r>
              <a:r>
                <a:rPr lang="en-US" sz="5000" dirty="0" err="1">
                  <a:solidFill>
                    <a:srgbClr val="FFFFFF"/>
                  </a:solidFill>
                  <a:latin typeface="Kalam Bold Bold"/>
                </a:rPr>
                <a:t>anda</a:t>
              </a:r>
              <a:r>
                <a:rPr lang="en-US" sz="5000" dirty="0">
                  <a:solidFill>
                    <a:srgbClr val="FFFFFF"/>
                  </a:solidFill>
                  <a:latin typeface="Kalam Bold Bold"/>
                </a:rPr>
                <a:t> </a:t>
              </a:r>
              <a:r>
                <a:rPr lang="en-US" sz="5000" dirty="0" err="1">
                  <a:solidFill>
                    <a:srgbClr val="FFFFFF"/>
                  </a:solidFill>
                  <a:latin typeface="Kalam Bold Bold"/>
                </a:rPr>
                <a:t>harus</a:t>
              </a:r>
              <a:r>
                <a:rPr lang="en-US" sz="5000" dirty="0">
                  <a:solidFill>
                    <a:srgbClr val="FFFFFF"/>
                  </a:solidFill>
                  <a:latin typeface="Kalam Bold Bold"/>
                </a:rPr>
                <a:t> </a:t>
              </a:r>
              <a:r>
                <a:rPr lang="en-US" sz="5000" dirty="0" err="1">
                  <a:solidFill>
                    <a:srgbClr val="FFFFFF"/>
                  </a:solidFill>
                  <a:latin typeface="Kalam Bold Bold"/>
                </a:rPr>
                <a:t>tahu</a:t>
              </a:r>
              <a:endParaRPr lang="en-US" sz="5000" dirty="0">
                <a:solidFill>
                  <a:srgbClr val="FFFFFF"/>
                </a:solidFill>
                <a:latin typeface="Kalam Bold Bold"/>
              </a:endParaRPr>
            </a:p>
          </p:txBody>
        </p:sp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028" b="89814"/>
            <a:stretch>
              <a:fillRect/>
            </a:stretch>
          </p:blipFill>
          <p:spPr>
            <a:xfrm rot="-263585">
              <a:off x="731499" y="1015588"/>
              <a:ext cx="3115559" cy="28085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 rot="6450157">
            <a:off x="583600" y="312094"/>
            <a:ext cx="313327" cy="313327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 rot="2700000">
            <a:off x="466148" y="16858"/>
            <a:ext cx="1894553" cy="2528112"/>
            <a:chOff x="0" y="0"/>
            <a:chExt cx="2526070" cy="3370816"/>
          </a:xfrm>
        </p:grpSpPr>
        <p:grpSp>
          <p:nvGrpSpPr>
            <p:cNvPr id="10" name="Group 10"/>
            <p:cNvGrpSpPr/>
            <p:nvPr/>
          </p:nvGrpSpPr>
          <p:grpSpPr>
            <a:xfrm rot="-9169386">
              <a:off x="158814" y="2294903"/>
              <a:ext cx="917099" cy="917099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 rot="-9169386">
              <a:off x="476291" y="301006"/>
              <a:ext cx="1738214" cy="1738214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EC3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 rot="-9169386">
              <a:off x="1802512" y="2447030"/>
              <a:ext cx="616754" cy="61675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8A85E"/>
              </a:solidFill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2151979" y="2478265"/>
            <a:ext cx="6458622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Energi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Rantai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makanan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Jaring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makanan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Piramida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ekologi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677400" y="2413866"/>
            <a:ext cx="7162800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Produktivitas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Daur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biogeokimia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Dinamika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Komunitas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Suksesi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F1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2362200" y="48876"/>
            <a:ext cx="14741155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Rantai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Makanan-Jaring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Makanan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1030" name="Picture 6" descr="Contoh Soal dan Pembahasan Materi Jaring-Jaring Makanan di Alam - Semua  Halaman - Bobo">
            <a:extLst>
              <a:ext uri="{FF2B5EF4-FFF2-40B4-BE49-F238E27FC236}">
                <a16:creationId xmlns:a16="http://schemas.microsoft.com/office/drawing/2014/main" id="{C7D18C22-1036-4F5F-93A1-05A4CB85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4"/>
          <a:stretch/>
        </p:blipFill>
        <p:spPr bwMode="auto">
          <a:xfrm>
            <a:off x="8803505" y="1624831"/>
            <a:ext cx="8763665" cy="520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erhatikan gambar jaring-jaring makanan dibawah in...">
            <a:extLst>
              <a:ext uri="{FF2B5EF4-FFF2-40B4-BE49-F238E27FC236}">
                <a16:creationId xmlns:a16="http://schemas.microsoft.com/office/drawing/2014/main" id="{AEC3C07A-7868-48AD-B8F5-4644E0A62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66" y="1305630"/>
            <a:ext cx="7913496" cy="597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A7F8F3-F4B1-499F-946C-7331E6269F6D}"/>
              </a:ext>
            </a:extLst>
          </p:cNvPr>
          <p:cNvSpPr txBox="1"/>
          <p:nvPr/>
        </p:nvSpPr>
        <p:spPr>
          <a:xfrm>
            <a:off x="1371600" y="1364351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erlin Sans FB" panose="020E0602020502020306" pitchFamily="34" charset="0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08B64F-495F-4F5C-A58A-34D8C1F90CF5}"/>
              </a:ext>
            </a:extLst>
          </p:cNvPr>
          <p:cNvSpPr txBox="1"/>
          <p:nvPr/>
        </p:nvSpPr>
        <p:spPr>
          <a:xfrm>
            <a:off x="11992540" y="171829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erlin Sans FB" panose="020E0602020502020306" pitchFamily="34" charset="0"/>
              </a:rPr>
              <a:t>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F1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2362200" y="48876"/>
            <a:ext cx="14741155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Rantai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Makanan-Jaring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Makanan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1026" name="Picture 2" descr="6 Contoh rantai makanan dengan penjelasan lengkapnya">
            <a:extLst>
              <a:ext uri="{FF2B5EF4-FFF2-40B4-BE49-F238E27FC236}">
                <a16:creationId xmlns:a16="http://schemas.microsoft.com/office/drawing/2014/main" id="{3C5F86F4-32AD-4E61-8FD4-8F357550F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70" y="1305630"/>
            <a:ext cx="7828438" cy="520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73ECDD-AF8F-43BB-B68B-327ECAE90945}"/>
              </a:ext>
            </a:extLst>
          </p:cNvPr>
          <p:cNvSpPr txBox="1"/>
          <p:nvPr/>
        </p:nvSpPr>
        <p:spPr>
          <a:xfrm>
            <a:off x="1295400" y="146227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erlin Sans FB" panose="020E0602020502020306" pitchFamily="34" charset="0"/>
              </a:rPr>
              <a:t>A</a:t>
            </a:r>
          </a:p>
        </p:txBody>
      </p:sp>
      <p:pic>
        <p:nvPicPr>
          <p:cNvPr id="1032" name="Picture 8" descr="Perbedaan Rantai Makanan dan Jaring-jaring Makanan, Berikut Contohnya |  kumparan.com">
            <a:extLst>
              <a:ext uri="{FF2B5EF4-FFF2-40B4-BE49-F238E27FC236}">
                <a16:creationId xmlns:a16="http://schemas.microsoft.com/office/drawing/2014/main" id="{B4472F4C-F4E3-4E39-A467-D9E8475D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930" y="1287847"/>
            <a:ext cx="7416431" cy="530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A7F8F3-F4B1-499F-946C-7331E6269F6D}"/>
              </a:ext>
            </a:extLst>
          </p:cNvPr>
          <p:cNvSpPr txBox="1"/>
          <p:nvPr/>
        </p:nvSpPr>
        <p:spPr>
          <a:xfrm>
            <a:off x="9656577" y="146227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erlin Sans FB" panose="020E0602020502020306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26411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817716" y="2705100"/>
            <a:ext cx="15412884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dirty="0" err="1">
                <a:latin typeface="Berlin Sans FB" panose="020E0602020502020306" pitchFamily="34" charset="0"/>
              </a:rPr>
              <a:t>Rantai</a:t>
            </a:r>
            <a:r>
              <a:rPr lang="en-US" sz="5400" dirty="0"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latin typeface="Berlin Sans FB" panose="020E0602020502020306" pitchFamily="34" charset="0"/>
              </a:rPr>
              <a:t>makanan</a:t>
            </a:r>
            <a:r>
              <a:rPr lang="en-US" sz="5400" dirty="0">
                <a:latin typeface="Berlin Sans FB" panose="020E0602020502020306" pitchFamily="34" charset="0"/>
              </a:rPr>
              <a:t> :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jalur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transfer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energi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dari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satu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trofik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ke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trofik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berikutnya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melalui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peristiwa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makan-dimakan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7716" y="571500"/>
            <a:ext cx="9385972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Energi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adalah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kemampuan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untuk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melakukan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Berlin Sans FB" panose="020E0602020502020306" pitchFamily="34" charset="0"/>
              </a:rPr>
              <a:t>usaha</a:t>
            </a:r>
            <a:r>
              <a:rPr lang="en-US" sz="5400" dirty="0">
                <a:solidFill>
                  <a:srgbClr val="7030A0"/>
                </a:solidFill>
                <a:latin typeface="Berlin Sans FB" panose="020E0602020502020306" pitchFamily="34" charset="0"/>
              </a:rPr>
              <a:t>.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D216F49-D03B-4A67-81EE-FD21A7E978B8}"/>
              </a:ext>
            </a:extLst>
          </p:cNvPr>
          <p:cNvSpPr txBox="1"/>
          <p:nvPr/>
        </p:nvSpPr>
        <p:spPr>
          <a:xfrm>
            <a:off x="817716" y="5669697"/>
            <a:ext cx="1541288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dirty="0" err="1">
                <a:latin typeface="Berlin Sans FB" panose="020E0602020502020306" pitchFamily="34" charset="0"/>
              </a:rPr>
              <a:t>Jaring</a:t>
            </a:r>
            <a:r>
              <a:rPr lang="en-US" sz="5400" dirty="0"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latin typeface="Berlin Sans FB" panose="020E0602020502020306" pitchFamily="34" charset="0"/>
              </a:rPr>
              <a:t>makanan</a:t>
            </a:r>
            <a:r>
              <a:rPr lang="en-US" sz="5400" dirty="0">
                <a:latin typeface="Berlin Sans FB" panose="020E0602020502020306" pitchFamily="34" charset="0"/>
              </a:rPr>
              <a:t> :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gabungan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dari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berbagai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rantai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makanan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yang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saling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berhubungan</a:t>
            </a:r>
            <a:r>
              <a:rPr lang="en-US" sz="5400" dirty="0">
                <a:solidFill>
                  <a:srgbClr val="FFFF00"/>
                </a:solidFill>
                <a:latin typeface="Berlin Sans FB" panose="020E0602020502020306" pitchFamily="34" charset="0"/>
              </a:rPr>
              <a:t> dan </a:t>
            </a:r>
            <a:r>
              <a:rPr lang="en-US" sz="5400" dirty="0" err="1">
                <a:solidFill>
                  <a:srgbClr val="FFFF00"/>
                </a:solidFill>
                <a:latin typeface="Berlin Sans FB" panose="020E0602020502020306" pitchFamily="34" charset="0"/>
              </a:rPr>
              <a:t>kompleks</a:t>
            </a:r>
            <a:endParaRPr lang="en-US" sz="54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0"/>
            <a:ext cx="4038599" cy="10287000"/>
          </a:xfrm>
          <a:prstGeom prst="rect">
            <a:avLst/>
          </a:prstGeom>
          <a:solidFill>
            <a:srgbClr val="FFCEC3"/>
          </a:solidFill>
        </p:spPr>
      </p:sp>
      <p:grpSp>
        <p:nvGrpSpPr>
          <p:cNvPr id="5" name="Group 5"/>
          <p:cNvGrpSpPr/>
          <p:nvPr/>
        </p:nvGrpSpPr>
        <p:grpSpPr>
          <a:xfrm>
            <a:off x="-26335" y="-354616"/>
            <a:ext cx="2919129" cy="3187111"/>
            <a:chOff x="0" y="0"/>
            <a:chExt cx="3892172" cy="424948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5183387">
              <a:off x="124804" y="98172"/>
              <a:ext cx="3642563" cy="3670089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85787" y="2652194"/>
              <a:ext cx="1533397" cy="159728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4724400" y="374119"/>
            <a:ext cx="12801600" cy="3254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err="1">
                <a:latin typeface="Berlin Sans FB" pitchFamily="34" charset="0"/>
              </a:rPr>
              <a:t>Piramida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Ekologi</a:t>
            </a:r>
            <a:r>
              <a:rPr lang="en-US" sz="3600" dirty="0">
                <a:latin typeface="Berlin Sans FB" pitchFamily="34" charset="0"/>
              </a:rPr>
              <a:t> = </a:t>
            </a:r>
            <a:r>
              <a:rPr lang="en-US" sz="3600" dirty="0" err="1">
                <a:latin typeface="Berlin Sans FB" pitchFamily="34" charset="0"/>
              </a:rPr>
              <a:t>susunan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tingkat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trofik</a:t>
            </a:r>
            <a:r>
              <a:rPr lang="en-US" sz="3600" dirty="0">
                <a:latin typeface="Berlin Sans FB" pitchFamily="34" charset="0"/>
              </a:rPr>
              <a:t> (</a:t>
            </a:r>
            <a:r>
              <a:rPr lang="en-US" sz="3600" dirty="0" err="1">
                <a:latin typeface="Berlin Sans FB" pitchFamily="34" charset="0"/>
              </a:rPr>
              <a:t>tingkat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energi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atau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nutrisi</a:t>
            </a:r>
            <a:r>
              <a:rPr lang="en-US" sz="3600" dirty="0">
                <a:latin typeface="Berlin Sans FB" pitchFamily="34" charset="0"/>
              </a:rPr>
              <a:t>) </a:t>
            </a:r>
            <a:r>
              <a:rPr lang="en-US" sz="3600" dirty="0" err="1">
                <a:latin typeface="Berlin Sans FB" pitchFamily="34" charset="0"/>
              </a:rPr>
              <a:t>secara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berurutan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menurut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rantai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makanan</a:t>
            </a:r>
            <a:r>
              <a:rPr lang="en-US" sz="3600" dirty="0">
                <a:latin typeface="Berlin Sans FB" pitchFamily="34" charset="0"/>
              </a:rPr>
              <a:t> / </a:t>
            </a:r>
            <a:r>
              <a:rPr lang="en-US" sz="3600" dirty="0" err="1">
                <a:latin typeface="Berlin Sans FB" pitchFamily="34" charset="0"/>
              </a:rPr>
              <a:t>jaring-jaring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makanan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dalam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ekosistem</a:t>
            </a:r>
            <a:r>
              <a:rPr lang="en-US" sz="3600" dirty="0">
                <a:latin typeface="Berlin Sans FB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Meliputi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 :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piramida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jumlah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,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piramida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biomasa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 dan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piramida</a:t>
            </a:r>
            <a:r>
              <a:rPr lang="en-US" sz="3600" dirty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Berlin Sans FB" pitchFamily="34" charset="0"/>
              </a:rPr>
              <a:t>energi</a:t>
            </a:r>
            <a:endParaRPr lang="en-US" sz="3600" dirty="0">
              <a:solidFill>
                <a:srgbClr val="7030A0"/>
              </a:solidFill>
              <a:latin typeface="Kalam Bold Bold"/>
            </a:endParaRPr>
          </a:p>
        </p:txBody>
      </p:sp>
      <p:pic>
        <p:nvPicPr>
          <p:cNvPr id="2050" name="Picture 2" descr="Gambar Piramida Biomassa – denah">
            <a:extLst>
              <a:ext uri="{FF2B5EF4-FFF2-40B4-BE49-F238E27FC236}">
                <a16:creationId xmlns:a16="http://schemas.microsoft.com/office/drawing/2014/main" id="{B788375F-BA60-4A3A-A1FB-47831FBA4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" b="6956"/>
          <a:stretch/>
        </p:blipFill>
        <p:spPr bwMode="auto">
          <a:xfrm>
            <a:off x="9426191" y="3821427"/>
            <a:ext cx="8099809" cy="5519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onsep Dasar Keseimbangan ekosistem">
            <a:extLst>
              <a:ext uri="{FF2B5EF4-FFF2-40B4-BE49-F238E27FC236}">
                <a16:creationId xmlns:a16="http://schemas.microsoft.com/office/drawing/2014/main" id="{E4AAAB82-5451-433F-BE7F-A32BD7067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06" y="3838745"/>
            <a:ext cx="8427218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0"/>
            <a:ext cx="4953000" cy="10287000"/>
          </a:xfrm>
          <a:prstGeom prst="rect">
            <a:avLst/>
          </a:prstGeom>
          <a:solidFill>
            <a:srgbClr val="F7F728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77719" y="1570666"/>
            <a:ext cx="4014041" cy="4024064"/>
            <a:chOff x="0" y="0"/>
            <a:chExt cx="5594350" cy="5608320"/>
          </a:xfrm>
        </p:grpSpPr>
        <p:sp>
          <p:nvSpPr>
            <p:cNvPr id="4" name="Freeform 4"/>
            <p:cNvSpPr/>
            <p:nvPr/>
          </p:nvSpPr>
          <p:spPr>
            <a:xfrm>
              <a:off x="-80010" y="-191771"/>
              <a:ext cx="6264910" cy="5977891"/>
            </a:xfrm>
            <a:custGeom>
              <a:avLst/>
              <a:gdLst/>
              <a:ahLst/>
              <a:cxnLst/>
              <a:rect l="l" t="t" r="r" b="b"/>
              <a:pathLst>
                <a:path w="6264910" h="5977891">
                  <a:moveTo>
                    <a:pt x="3576320" y="342901"/>
                  </a:moveTo>
                  <a:cubicBezTo>
                    <a:pt x="4768850" y="509271"/>
                    <a:pt x="6264910" y="971551"/>
                    <a:pt x="5435600" y="3060701"/>
                  </a:cubicBezTo>
                  <a:cubicBezTo>
                    <a:pt x="4606290" y="5149851"/>
                    <a:pt x="2889250" y="5520691"/>
                    <a:pt x="2059940" y="5749291"/>
                  </a:cubicBezTo>
                  <a:cubicBezTo>
                    <a:pt x="1230630" y="5977891"/>
                    <a:pt x="256540" y="5434331"/>
                    <a:pt x="600710" y="4203701"/>
                  </a:cubicBezTo>
                  <a:cubicBezTo>
                    <a:pt x="901700" y="3126740"/>
                    <a:pt x="0" y="1772921"/>
                    <a:pt x="86360" y="886460"/>
                  </a:cubicBezTo>
                  <a:cubicBezTo>
                    <a:pt x="172720" y="0"/>
                    <a:pt x="2145030" y="142240"/>
                    <a:pt x="3576320" y="342900"/>
                  </a:cubicBezTo>
                  <a:close/>
                </a:path>
              </a:pathLst>
            </a:custGeom>
            <a:blipFill>
              <a:blip r:embed="rId2"/>
              <a:stretch>
                <a:fillRect l="-36351" r="-3635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95400" y="5981700"/>
            <a:ext cx="2919129" cy="3187111"/>
            <a:chOff x="0" y="0"/>
            <a:chExt cx="3892172" cy="424948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183387">
              <a:off x="124804" y="98172"/>
              <a:ext cx="3642563" cy="3670089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585787" y="2652194"/>
              <a:ext cx="1533397" cy="1597288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5943600" y="374119"/>
            <a:ext cx="11315700" cy="6986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Produktivitas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adalah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hasil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dari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metabolisme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organisme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berupa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pertumbuhan</a:t>
            </a:r>
            <a:r>
              <a:rPr lang="en-US" sz="4000" dirty="0">
                <a:latin typeface="Adobe Caslon Pro" panose="0205050205050A020403" pitchFamily="18" charset="0"/>
              </a:rPr>
              <a:t>, </a:t>
            </a:r>
            <a:r>
              <a:rPr lang="en-US" sz="4000" dirty="0" err="1">
                <a:latin typeface="Adobe Caslon Pro" panose="0205050205050A020403" pitchFamily="18" charset="0"/>
              </a:rPr>
              <a:t>penambahan</a:t>
            </a:r>
            <a:r>
              <a:rPr lang="en-US" sz="4000" dirty="0">
                <a:latin typeface="Adobe Caslon Pro" panose="0205050205050A020403" pitchFamily="18" charset="0"/>
              </a:rPr>
              <a:t> </a:t>
            </a:r>
            <a:r>
              <a:rPr lang="en-US" sz="4000" dirty="0" err="1">
                <a:latin typeface="Adobe Caslon Pro" panose="0205050205050A020403" pitchFamily="18" charset="0"/>
              </a:rPr>
              <a:t>biomassa</a:t>
            </a:r>
            <a:r>
              <a:rPr lang="en-US" sz="4000" dirty="0">
                <a:latin typeface="Adobe Caslon Pro" panose="0205050205050A020403" pitchFamily="18" charset="0"/>
              </a:rPr>
              <a:t>.</a:t>
            </a:r>
          </a:p>
          <a:p>
            <a:pPr algn="just"/>
            <a:endParaRPr lang="en-US" sz="4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4400" dirty="0">
                <a:latin typeface="Adobe Caslon Pro Bold" panose="0205070206050A020403" pitchFamily="18" charset="0"/>
              </a:rPr>
              <a:t>P. Primer (</a:t>
            </a:r>
            <a:r>
              <a:rPr lang="en-US" sz="4400" dirty="0" err="1">
                <a:latin typeface="Adobe Caslon Pro Bold" panose="0205070206050A020403" pitchFamily="18" charset="0"/>
              </a:rPr>
              <a:t>kecepatan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pengubahan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energi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cahaya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menjadi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bahan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organik</a:t>
            </a:r>
            <a:r>
              <a:rPr lang="en-US" sz="4400" dirty="0">
                <a:latin typeface="Adobe Caslon Pro Bold" panose="0205070206050A020403" pitchFamily="18" charset="0"/>
              </a:rPr>
              <a:t>).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4400" dirty="0">
                <a:latin typeface="Adobe Caslon Pro Bold" panose="0205070206050A020403" pitchFamily="18" charset="0"/>
              </a:rPr>
              <a:t>P. </a:t>
            </a:r>
            <a:r>
              <a:rPr lang="en-US" sz="4400" dirty="0" err="1">
                <a:latin typeface="Adobe Caslon Pro Bold" panose="0205070206050A020403" pitchFamily="18" charset="0"/>
              </a:rPr>
              <a:t>Sekunder</a:t>
            </a:r>
            <a:r>
              <a:rPr lang="en-US" sz="4400" dirty="0">
                <a:latin typeface="Adobe Caslon Pro Bold" panose="0205070206050A020403" pitchFamily="18" charset="0"/>
              </a:rPr>
              <a:t> (</a:t>
            </a:r>
            <a:r>
              <a:rPr lang="en-US" sz="4400" dirty="0" err="1">
                <a:latin typeface="Adobe Caslon Pro Bold" panose="0205070206050A020403" pitchFamily="18" charset="0"/>
              </a:rPr>
              <a:t>kecepatan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penyimpanan</a:t>
            </a:r>
            <a:r>
              <a:rPr lang="en-US" sz="4400" dirty="0">
                <a:latin typeface="Adobe Caslon Pro Bold" panose="0205070206050A020403" pitchFamily="18" charset="0"/>
              </a:rPr>
              <a:t> </a:t>
            </a:r>
            <a:r>
              <a:rPr lang="en-US" sz="4400" dirty="0" err="1">
                <a:latin typeface="Adobe Caslon Pro Bold" panose="0205070206050A020403" pitchFamily="18" charset="0"/>
              </a:rPr>
              <a:t>energi</a:t>
            </a:r>
            <a:r>
              <a:rPr lang="en-US" sz="4400" dirty="0">
                <a:latin typeface="Adobe Caslon Pro Bold" panose="0205070206050A020403" pitchFamily="18" charset="0"/>
              </a:rPr>
              <a:t> oleh </a:t>
            </a:r>
            <a:r>
              <a:rPr lang="en-US" sz="4400" dirty="0" err="1">
                <a:latin typeface="Adobe Caslon Pro Bold" panose="0205070206050A020403" pitchFamily="18" charset="0"/>
              </a:rPr>
              <a:t>konsumen</a:t>
            </a:r>
            <a:r>
              <a:rPr lang="en-US" sz="4400" dirty="0">
                <a:latin typeface="Adobe Caslon Pro Bold" panose="0205070206050A0204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0782" y="8500165"/>
            <a:ext cx="3072052" cy="176259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505200" y="197299"/>
            <a:ext cx="1074408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Daur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Karbon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dan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Oksigen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3074" name="Picture 2" descr="Siklus Daur Karbon dan Oksigen | Siswapedia">
            <a:extLst>
              <a:ext uri="{FF2B5EF4-FFF2-40B4-BE49-F238E27FC236}">
                <a16:creationId xmlns:a16="http://schemas.microsoft.com/office/drawing/2014/main" id="{DDA179CD-11B0-4C34-B595-EDF57F361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270" y="1565154"/>
            <a:ext cx="13944600" cy="715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069930" y="374650"/>
            <a:ext cx="138482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Daur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Nitrogen</a:t>
            </a:r>
          </a:p>
        </p:txBody>
      </p:sp>
      <p:pic>
        <p:nvPicPr>
          <p:cNvPr id="4098" name="Picture 2" descr="Siklus Nitrogen Beserta Penjelasannya | Siswapedia">
            <a:extLst>
              <a:ext uri="{FF2B5EF4-FFF2-40B4-BE49-F238E27FC236}">
                <a16:creationId xmlns:a16="http://schemas.microsoft.com/office/drawing/2014/main" id="{DE222934-5304-4018-B96F-22BCF9340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31404"/>
            <a:ext cx="13848298" cy="779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591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069930" y="374650"/>
            <a:ext cx="138482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Daur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Air</a:t>
            </a:r>
          </a:p>
        </p:txBody>
      </p:sp>
      <p:pic>
        <p:nvPicPr>
          <p:cNvPr id="5122" name="Picture 2" descr="Daur Air Adalah : Arti, Tahapan, Komponen, Penyebab, Gambar">
            <a:extLst>
              <a:ext uri="{FF2B5EF4-FFF2-40B4-BE49-F238E27FC236}">
                <a16:creationId xmlns:a16="http://schemas.microsoft.com/office/drawing/2014/main" id="{6044F593-77AB-40AC-A4D5-B2C38FD4C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72" y="1621013"/>
            <a:ext cx="12420600" cy="762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800599" y="374650"/>
            <a:ext cx="1111762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Daur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Fosfor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6146" name="Picture 2" descr="Proses Terjadinya Daur Fosfor Beserta Gambarnya | Siswapedia">
            <a:extLst>
              <a:ext uri="{FF2B5EF4-FFF2-40B4-BE49-F238E27FC236}">
                <a16:creationId xmlns:a16="http://schemas.microsoft.com/office/drawing/2014/main" id="{BFAB7E9B-8587-49AB-BDD4-4732880F4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93304"/>
            <a:ext cx="13615988" cy="766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44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D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343400" y="571500"/>
            <a:ext cx="1027942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Daur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Belerang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7170" name="Picture 2" descr="Siklus Daur Belerang atau Sulfur | Siswapedia">
            <a:extLst>
              <a:ext uri="{FF2B5EF4-FFF2-40B4-BE49-F238E27FC236}">
                <a16:creationId xmlns:a16="http://schemas.microsoft.com/office/drawing/2014/main" id="{AA3C07F0-E2AE-4112-B77D-E11029A40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7" y="1828254"/>
            <a:ext cx="13535025" cy="761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190999" y="374650"/>
            <a:ext cx="1172722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Dinamika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Komunitas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2009C7-952D-4A35-9086-A35C2D15D29B}"/>
              </a:ext>
            </a:extLst>
          </p:cNvPr>
          <p:cNvSpPr/>
          <p:nvPr/>
        </p:nvSpPr>
        <p:spPr>
          <a:xfrm>
            <a:off x="1295400" y="1943100"/>
            <a:ext cx="1242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>
                <a:latin typeface="Adobe Caslon Pro" panose="0205050205050A020403" pitchFamily="18" charset="0"/>
              </a:rPr>
              <a:t>Komunitas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dalah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kumpulan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berbagai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populasi</a:t>
            </a:r>
            <a:r>
              <a:rPr lang="en-US" sz="4800" dirty="0">
                <a:latin typeface="Adobe Caslon Pro" panose="0205050205050A020403" pitchFamily="18" charset="0"/>
              </a:rPr>
              <a:t> yang </a:t>
            </a:r>
            <a:r>
              <a:rPr lang="en-US" sz="4800" dirty="0" err="1">
                <a:latin typeface="Adobe Caslon Pro" panose="0205050205050A020403" pitchFamily="18" charset="0"/>
              </a:rPr>
              <a:t>saling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berinteraksi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dalam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</a:rPr>
              <a:t>ekosistem</a:t>
            </a:r>
            <a:r>
              <a:rPr lang="en-US" sz="4800" dirty="0">
                <a:latin typeface="Adobe Caslon Pro" panose="0205050205050A0204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800" dirty="0" err="1">
                <a:latin typeface="Adobe Caslon Pro" panose="0205050205050A020403" pitchFamily="18" charset="0"/>
              </a:rPr>
              <a:t>Interaksi</a:t>
            </a:r>
            <a:r>
              <a:rPr lang="en-US" sz="4800" dirty="0">
                <a:latin typeface="Adobe Caslon Pro" panose="0205050205050A020403" pitchFamily="18" charset="0"/>
              </a:rPr>
              <a:t> 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 </a:t>
            </a: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perubahan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  </a:t>
            </a:r>
          </a:p>
          <a:p>
            <a:pPr marL="15049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Perubahan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komunitas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siklis</a:t>
            </a:r>
            <a:endParaRPr lang="en-US" sz="4800" dirty="0">
              <a:latin typeface="Adobe Caslon Pro" panose="0205050205050A020403" pitchFamily="18" charset="0"/>
              <a:sym typeface="Wingdings" pitchFamily="2" charset="2"/>
            </a:endParaRPr>
          </a:p>
          <a:p>
            <a:pPr marL="15049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Perubahan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 </a:t>
            </a: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komunitas</a:t>
            </a:r>
            <a:r>
              <a:rPr lang="en-US" sz="4800" dirty="0">
                <a:latin typeface="Adobe Caslon Pro" panose="0205050205050A020403" pitchFamily="18" charset="0"/>
                <a:sym typeface="Wingdings" pitchFamily="2" charset="2"/>
              </a:rPr>
              <a:t> non-</a:t>
            </a:r>
            <a:r>
              <a:rPr lang="en-US" sz="4800" dirty="0" err="1">
                <a:latin typeface="Adobe Caslon Pro" panose="0205050205050A020403" pitchFamily="18" charset="0"/>
                <a:sym typeface="Wingdings" pitchFamily="2" charset="2"/>
              </a:rPr>
              <a:t>siklis</a:t>
            </a:r>
            <a:endParaRPr lang="en-US" sz="4800" dirty="0">
              <a:latin typeface="Adobe Caslon Pro" panose="0205050205050A0204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E3E218-F03C-4DB4-93FB-7DE64311EC17}"/>
              </a:ext>
            </a:extLst>
          </p:cNvPr>
          <p:cNvSpPr/>
          <p:nvPr/>
        </p:nvSpPr>
        <p:spPr>
          <a:xfrm>
            <a:off x="1219200" y="480685"/>
            <a:ext cx="15011400" cy="1024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Suksesi</a:t>
            </a:r>
            <a:r>
              <a:rPr lang="en-US" sz="4400" dirty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adalah</a:t>
            </a:r>
            <a:r>
              <a:rPr lang="en-US" sz="4400" dirty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perubahan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dalam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komunitas</a:t>
            </a:r>
            <a:r>
              <a:rPr lang="en-US" sz="3600" dirty="0">
                <a:latin typeface="Adobe Caslon Pro" panose="0205050205050A020403" pitchFamily="18" charset="0"/>
              </a:rPr>
              <a:t> /</a:t>
            </a:r>
            <a:r>
              <a:rPr lang="en-US" sz="3600" dirty="0" err="1">
                <a:latin typeface="Adobe Caslon Pro" panose="0205050205050A020403" pitchFamily="18" charset="0"/>
              </a:rPr>
              <a:t>ekosistem</a:t>
            </a:r>
            <a:r>
              <a:rPr lang="en-US" sz="3600" dirty="0">
                <a:latin typeface="Adobe Caslon Pro" panose="0205050205050A020403" pitchFamily="18" charset="0"/>
              </a:rPr>
              <a:t> yang </a:t>
            </a:r>
            <a:r>
              <a:rPr lang="en-US" sz="3600" dirty="0" err="1">
                <a:latin typeface="Adobe Caslon Pro" panose="0205050205050A020403" pitchFamily="18" charset="0"/>
              </a:rPr>
              <a:t>berlangsung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lambat</a:t>
            </a:r>
            <a:r>
              <a:rPr lang="en-US" sz="3600" dirty="0">
                <a:latin typeface="Adobe Caslon Pro" panose="0205050205050A020403" pitchFamily="18" charset="0"/>
              </a:rPr>
              <a:t> dan </a:t>
            </a:r>
            <a:r>
              <a:rPr lang="en-US" sz="3600" dirty="0" err="1">
                <a:latin typeface="Adobe Caslon Pro" panose="0205050205050A020403" pitchFamily="18" charset="0"/>
              </a:rPr>
              <a:t>teratur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dalam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waktu</a:t>
            </a:r>
            <a:r>
              <a:rPr lang="en-US" sz="3600" dirty="0">
                <a:latin typeface="Adobe Caslon Pro" panose="0205050205050A020403" pitchFamily="18" charset="0"/>
              </a:rPr>
              <a:t> yang lama, </a:t>
            </a:r>
            <a:r>
              <a:rPr lang="en-US" sz="3600" dirty="0" err="1">
                <a:latin typeface="Adobe Caslon Pro" panose="0205050205050A020403" pitchFamily="18" charset="0"/>
              </a:rPr>
              <a:t>menuju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ke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satu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arah</a:t>
            </a:r>
            <a:r>
              <a:rPr lang="en-US" sz="3600" dirty="0">
                <a:latin typeface="Adobe Caslon Pro" panose="0205050205050A020403" pitchFamily="18" charset="0"/>
              </a:rPr>
              <a:t>, </a:t>
            </a:r>
            <a:r>
              <a:rPr lang="en-US" sz="3600" dirty="0" err="1">
                <a:latin typeface="Adobe Caslon Pro" panose="0205050205050A020403" pitchFamily="18" charset="0"/>
              </a:rPr>
              <a:t>menyebabkan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pergantian</a:t>
            </a:r>
            <a:r>
              <a:rPr lang="en-US" sz="3600" dirty="0">
                <a:latin typeface="Adobe Caslon Pro" panose="0205050205050A020403" pitchFamily="18" charset="0"/>
              </a:rPr>
              <a:t> </a:t>
            </a:r>
            <a:r>
              <a:rPr lang="en-US" sz="3600" dirty="0" err="1">
                <a:latin typeface="Adobe Caslon Pro" panose="0205050205050A020403" pitchFamily="18" charset="0"/>
              </a:rPr>
              <a:t>komunitas</a:t>
            </a:r>
            <a:r>
              <a:rPr lang="en-US" sz="3600" dirty="0">
                <a:latin typeface="Adobe Caslon Pro" panose="0205050205050A020403" pitchFamily="18" charset="0"/>
              </a:rPr>
              <a:t>/ </a:t>
            </a:r>
            <a:r>
              <a:rPr lang="en-US" sz="3600" dirty="0" err="1">
                <a:latin typeface="Adobe Caslon Pro" panose="0205050205050A020403" pitchFamily="18" charset="0"/>
              </a:rPr>
              <a:t>ekosistem</a:t>
            </a:r>
            <a:r>
              <a:rPr lang="en-US" sz="3600" dirty="0">
                <a:latin typeface="Adobe Caslon Pro" panose="0205050205050A0204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5400" b="1" dirty="0" err="1">
                <a:solidFill>
                  <a:srgbClr val="FFFF00"/>
                </a:solidFill>
              </a:rPr>
              <a:t>Suksesi</a:t>
            </a:r>
            <a:r>
              <a:rPr lang="en-US" sz="5400" b="1" dirty="0">
                <a:solidFill>
                  <a:srgbClr val="FFFF00"/>
                </a:solidFill>
              </a:rPr>
              <a:t> primer</a:t>
            </a:r>
            <a:r>
              <a:rPr lang="en-US" sz="5400" b="1" dirty="0">
                <a:solidFill>
                  <a:schemeClr val="bg1"/>
                </a:solidFill>
              </a:rPr>
              <a:t>:  </a:t>
            </a:r>
            <a:r>
              <a:rPr lang="en-US" sz="3600" b="1" dirty="0" err="1">
                <a:solidFill>
                  <a:srgbClr val="7030A0"/>
                </a:solidFill>
              </a:rPr>
              <a:t>Terjadi</a:t>
            </a:r>
            <a:r>
              <a:rPr lang="en-US" sz="3600" b="1" dirty="0">
                <a:solidFill>
                  <a:srgbClr val="7030A0"/>
                </a:solidFill>
              </a:rPr>
              <a:t> pada </a:t>
            </a:r>
            <a:r>
              <a:rPr lang="en-US" sz="3600" b="1" dirty="0" err="1">
                <a:solidFill>
                  <a:srgbClr val="7030A0"/>
                </a:solidFill>
              </a:rPr>
              <a:t>lahan</a:t>
            </a:r>
            <a:r>
              <a:rPr lang="en-US" sz="3600" b="1" dirty="0">
                <a:solidFill>
                  <a:srgbClr val="7030A0"/>
                </a:solidFill>
              </a:rPr>
              <a:t> yang </a:t>
            </a:r>
            <a:r>
              <a:rPr lang="en-US" sz="3600" b="1" dirty="0" err="1">
                <a:solidFill>
                  <a:srgbClr val="7030A0"/>
                </a:solidFill>
              </a:rPr>
              <a:t>awalnya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pernah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bervegetasi</a:t>
            </a:r>
            <a:r>
              <a:rPr lang="en-US" sz="3600" b="1" dirty="0">
                <a:solidFill>
                  <a:srgbClr val="7030A0"/>
                </a:solidFill>
              </a:rPr>
              <a:t>, </a:t>
            </a:r>
            <a:r>
              <a:rPr lang="en-US" sz="3600" b="1" dirty="0" err="1">
                <a:solidFill>
                  <a:srgbClr val="7030A0"/>
                </a:solidFill>
              </a:rPr>
              <a:t>tetapi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mengalami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gangguan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berat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hingga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komunitas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asal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hilang</a:t>
            </a:r>
            <a:r>
              <a:rPr lang="en-US" sz="3600" b="1" dirty="0">
                <a:solidFill>
                  <a:srgbClr val="7030A0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3600" b="1" dirty="0" err="1">
                <a:solidFill>
                  <a:schemeClr val="bg1"/>
                </a:solidFill>
              </a:rPr>
              <a:t>Penyebab</a:t>
            </a:r>
            <a:r>
              <a:rPr lang="en-US" sz="3600" b="1" dirty="0">
                <a:solidFill>
                  <a:schemeClr val="bg1"/>
                </a:solidFill>
              </a:rPr>
              <a:t>: </a:t>
            </a:r>
            <a:r>
              <a:rPr lang="en-US" sz="3600" b="1" dirty="0" err="1">
                <a:solidFill>
                  <a:schemeClr val="bg1"/>
                </a:solidFill>
              </a:rPr>
              <a:t>gempa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letusan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gunung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merapi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meluapnya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lumpur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panas</a:t>
            </a:r>
            <a:r>
              <a:rPr lang="en-US" sz="3600" b="1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5400" b="1" dirty="0" err="1">
                <a:solidFill>
                  <a:srgbClr val="FFFF00"/>
                </a:solidFill>
              </a:rPr>
              <a:t>Suksesi</a:t>
            </a:r>
            <a:r>
              <a:rPr lang="en-US" sz="5400" b="1" dirty="0">
                <a:solidFill>
                  <a:srgbClr val="FFFF00"/>
                </a:solidFill>
              </a:rPr>
              <a:t> </a:t>
            </a:r>
            <a:r>
              <a:rPr lang="en-US" sz="5400" b="1" dirty="0" err="1">
                <a:solidFill>
                  <a:srgbClr val="FFFF00"/>
                </a:solidFill>
              </a:rPr>
              <a:t>sekunder</a:t>
            </a:r>
            <a:r>
              <a:rPr lang="en-US" sz="5400" b="1" dirty="0">
                <a:solidFill>
                  <a:schemeClr val="bg1"/>
                </a:solidFill>
              </a:rPr>
              <a:t>:  </a:t>
            </a:r>
            <a:r>
              <a:rPr lang="en-US" sz="3600" b="1" dirty="0" err="1">
                <a:solidFill>
                  <a:srgbClr val="7030A0"/>
                </a:solidFill>
              </a:rPr>
              <a:t>Terjadi</a:t>
            </a:r>
            <a:r>
              <a:rPr lang="en-US" sz="3600" b="1" dirty="0">
                <a:solidFill>
                  <a:srgbClr val="7030A0"/>
                </a:solidFill>
              </a:rPr>
              <a:t> pada </a:t>
            </a:r>
            <a:r>
              <a:rPr lang="en-US" sz="3600" b="1" dirty="0" err="1">
                <a:solidFill>
                  <a:srgbClr val="7030A0"/>
                </a:solidFill>
              </a:rPr>
              <a:t>lahan</a:t>
            </a:r>
            <a:r>
              <a:rPr lang="en-US" sz="3600" b="1" dirty="0">
                <a:solidFill>
                  <a:srgbClr val="7030A0"/>
                </a:solidFill>
              </a:rPr>
              <a:t> yang </a:t>
            </a:r>
            <a:r>
              <a:rPr lang="en-US" sz="3600" b="1" dirty="0" err="1">
                <a:solidFill>
                  <a:srgbClr val="7030A0"/>
                </a:solidFill>
              </a:rPr>
              <a:t>awalnya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bervegetasi</a:t>
            </a:r>
            <a:r>
              <a:rPr lang="en-US" sz="3600" b="1" dirty="0">
                <a:solidFill>
                  <a:srgbClr val="7030A0"/>
                </a:solidFill>
              </a:rPr>
              <a:t>, </a:t>
            </a:r>
            <a:r>
              <a:rPr lang="en-US" sz="3600" b="1" dirty="0" err="1">
                <a:solidFill>
                  <a:srgbClr val="7030A0"/>
                </a:solidFill>
              </a:rPr>
              <a:t>tetapi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mengalami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kerusakan</a:t>
            </a:r>
            <a:r>
              <a:rPr lang="en-US" sz="3600" b="1" dirty="0">
                <a:solidFill>
                  <a:srgbClr val="7030A0"/>
                </a:solidFill>
              </a:rPr>
              <a:t> , </a:t>
            </a:r>
            <a:r>
              <a:rPr lang="en-US" sz="3600" b="1" dirty="0" err="1">
                <a:solidFill>
                  <a:srgbClr val="7030A0"/>
                </a:solidFill>
              </a:rPr>
              <a:t>namun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tidak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menghilangkan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komunitas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asal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secara</a:t>
            </a:r>
            <a:r>
              <a:rPr lang="en-US" sz="3600" b="1" dirty="0">
                <a:solidFill>
                  <a:srgbClr val="7030A0"/>
                </a:solidFill>
              </a:rPr>
              <a:t> total (</a:t>
            </a:r>
            <a:r>
              <a:rPr lang="en-US" sz="3600" b="1" dirty="0" err="1">
                <a:solidFill>
                  <a:srgbClr val="7030A0"/>
                </a:solidFill>
              </a:rPr>
              <a:t>masih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ada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sebagian</a:t>
            </a:r>
            <a:r>
              <a:rPr lang="en-US" sz="3600" b="1" dirty="0">
                <a:solidFill>
                  <a:srgbClr val="7030A0"/>
                </a:solidFill>
              </a:rPr>
              <a:t>) </a:t>
            </a:r>
            <a:r>
              <a:rPr lang="en-US" sz="3600" dirty="0"/>
              <a:t> </a:t>
            </a:r>
          </a:p>
          <a:p>
            <a:pPr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</a:rPr>
              <a:t>Penyebab</a:t>
            </a:r>
            <a:r>
              <a:rPr lang="en-US" sz="3600" dirty="0">
                <a:solidFill>
                  <a:schemeClr val="bg1"/>
                </a:solidFill>
              </a:rPr>
              <a:t> oleh </a:t>
            </a:r>
            <a:r>
              <a:rPr lang="en-US" sz="3600" dirty="0" err="1">
                <a:solidFill>
                  <a:schemeClr val="bg1"/>
                </a:solidFill>
              </a:rPr>
              <a:t>kebakaran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kebanjiran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ataupun</a:t>
            </a:r>
            <a:r>
              <a:rPr lang="en-US" sz="3600" dirty="0">
                <a:solidFill>
                  <a:schemeClr val="bg1"/>
                </a:solidFill>
              </a:rPr>
              <a:t> oleh </a:t>
            </a:r>
            <a:r>
              <a:rPr lang="en-US" sz="3600" dirty="0" err="1">
                <a:solidFill>
                  <a:schemeClr val="bg1"/>
                </a:solidFill>
              </a:rPr>
              <a:t>tangan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manusia</a:t>
            </a:r>
            <a:r>
              <a:rPr lang="en-US" sz="3600" dirty="0"/>
              <a:t>.</a:t>
            </a:r>
            <a:endParaRPr lang="en-US" sz="3600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78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C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tail Animasi Suksesi Primer Youtube">
            <a:extLst>
              <a:ext uri="{FF2B5EF4-FFF2-40B4-BE49-F238E27FC236}">
                <a16:creationId xmlns:a16="http://schemas.microsoft.com/office/drawing/2014/main" id="{0649B248-7F9E-4ED3-98C5-1FA03ECFF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52500"/>
            <a:ext cx="14325600" cy="805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667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44041" y="1542434"/>
            <a:ext cx="4592714" cy="7715866"/>
            <a:chOff x="0" y="0"/>
            <a:chExt cx="6123619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62722" flipH="1">
              <a:off x="401649" y="4991173"/>
              <a:ext cx="5147273" cy="4619678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9093393">
              <a:off x="546198" y="2089995"/>
              <a:ext cx="2909764" cy="303100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3569381" y="1661524"/>
              <a:ext cx="2424326" cy="373691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883718" y="5063647"/>
              <a:ext cx="1899685" cy="189968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007906" y="8672987"/>
              <a:ext cx="994253" cy="105351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234412" y="9726501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789150" y="1211353"/>
              <a:ext cx="1147016" cy="1215381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975286" y="280660"/>
              <a:ext cx="529747" cy="56132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568687" y="0"/>
              <a:ext cx="794620" cy="841981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3053436">
            <a:off x="10616112" y="1449363"/>
            <a:ext cx="4021333" cy="3380130"/>
            <a:chOff x="0" y="0"/>
            <a:chExt cx="5361777" cy="4506841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4007639" flipV="1">
              <a:off x="1368111" y="462129"/>
              <a:ext cx="3367627" cy="3582582"/>
            </a:xfrm>
            <a:prstGeom prst="rect">
              <a:avLst/>
            </a:prstGeom>
          </p:spPr>
        </p:pic>
        <p:grpSp>
          <p:nvGrpSpPr>
            <p:cNvPr id="14" name="Group 14"/>
            <p:cNvGrpSpPr/>
            <p:nvPr/>
          </p:nvGrpSpPr>
          <p:grpSpPr>
            <a:xfrm rot="8100000">
              <a:off x="108674" y="3202707"/>
              <a:ext cx="524725" cy="524725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6" name="Group 16"/>
          <p:cNvGrpSpPr/>
          <p:nvPr/>
        </p:nvGrpSpPr>
        <p:grpSpPr>
          <a:xfrm>
            <a:off x="10927813" y="4612989"/>
            <a:ext cx="5321994" cy="4965133"/>
            <a:chOff x="0" y="0"/>
            <a:chExt cx="7095992" cy="662017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3670632">
              <a:off x="1345659" y="820820"/>
              <a:ext cx="4816735" cy="4978538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0" y="1272755"/>
              <a:ext cx="2158765" cy="2037334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2017411" y="2725180"/>
            <a:ext cx="8682821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>
                <a:solidFill>
                  <a:srgbClr val="FFFFFF"/>
                </a:solidFill>
                <a:latin typeface="Kalam Bold Bold"/>
              </a:rPr>
              <a:t>KESIMPULAN Dan REFLEKSI</a:t>
            </a:r>
          </a:p>
        </p:txBody>
      </p:sp>
    </p:spTree>
    <p:extLst>
      <p:ext uri="{BB962C8B-B14F-4D97-AF65-F5344CB8AC3E}">
        <p14:creationId xmlns:p14="http://schemas.microsoft.com/office/powerpoint/2010/main" val="3504310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284</Words>
  <Application>Microsoft Office PowerPoint</Application>
  <PresentationFormat>Custom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Glacial Indifference</vt:lpstr>
      <vt:lpstr>Adobe Caslon Pro Bold</vt:lpstr>
      <vt:lpstr>Berlin Sans FB</vt:lpstr>
      <vt:lpstr>Arial</vt:lpstr>
      <vt:lpstr>Calibri</vt:lpstr>
      <vt:lpstr>Arimo</vt:lpstr>
      <vt:lpstr>Kalam Bold</vt:lpstr>
      <vt:lpstr>Adobe Caslon Pro</vt:lpstr>
      <vt:lpstr>Kalam Bold Bold</vt:lpstr>
      <vt:lpstr>Glacial Indifference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EKOSISTEM</dc:title>
  <cp:lastModifiedBy>Lenovo</cp:lastModifiedBy>
  <cp:revision>15</cp:revision>
  <dcterms:created xsi:type="dcterms:W3CDTF">2006-08-16T00:00:00Z</dcterms:created>
  <dcterms:modified xsi:type="dcterms:W3CDTF">2022-04-06T16:32:20Z</dcterms:modified>
  <dc:identifier>DAE8dqoorIw</dc:identifier>
</cp:coreProperties>
</file>