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70" r:id="rId11"/>
    <p:sldId id="271" r:id="rId12"/>
    <p:sldId id="275" r:id="rId13"/>
    <p:sldId id="268" r:id="rId14"/>
    <p:sldId id="267" r:id="rId15"/>
    <p:sldId id="276" r:id="rId16"/>
    <p:sldId id="277" r:id="rId17"/>
    <p:sldId id="278" r:id="rId18"/>
    <p:sldId id="272" r:id="rId19"/>
    <p:sldId id="273" r:id="rId20"/>
    <p:sldId id="264" r:id="rId21"/>
    <p:sldId id="279" r:id="rId22"/>
  </p:sldIdLst>
  <p:sldSz cx="18288000" cy="10287000"/>
  <p:notesSz cx="6858000" cy="9144000"/>
  <p:embeddedFontLst>
    <p:embeddedFont>
      <p:font typeface="Arimo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Glacial Indifference" panose="020B0604020202020204" charset="0"/>
      <p:regular r:id="rId28"/>
    </p:embeddedFont>
    <p:embeddedFont>
      <p:font typeface="Glacial Indifference Bold" panose="020B0604020202020204" charset="0"/>
      <p:regular r:id="rId29"/>
    </p:embeddedFont>
    <p:embeddedFont>
      <p:font typeface="Kalam Bold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jpe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svg"/><Relationship Id="rId7" Type="http://schemas.openxmlformats.org/officeDocument/2006/relationships/image" Target="../media/image14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9" Type="http://schemas.openxmlformats.org/officeDocument/2006/relationships/image" Target="../media/image3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2.svg"/><Relationship Id="rId7" Type="http://schemas.openxmlformats.org/officeDocument/2006/relationships/image" Target="../media/image45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3" Type="http://schemas.openxmlformats.org/officeDocument/2006/relationships/image" Target="../media/image66.svg"/><Relationship Id="rId7" Type="http://schemas.openxmlformats.org/officeDocument/2006/relationships/image" Target="../media/image22.svg"/><Relationship Id="rId12" Type="http://schemas.openxmlformats.org/officeDocument/2006/relationships/image" Target="../media/image4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5.svg"/><Relationship Id="rId5" Type="http://schemas.openxmlformats.org/officeDocument/2006/relationships/image" Target="../media/image10.svg"/><Relationship Id="rId10" Type="http://schemas.openxmlformats.org/officeDocument/2006/relationships/image" Target="../media/image44.png"/><Relationship Id="rId4" Type="http://schemas.openxmlformats.org/officeDocument/2006/relationships/image" Target="../media/image9.png"/><Relationship Id="rId9" Type="http://schemas.openxmlformats.org/officeDocument/2006/relationships/image" Target="../media/image43.svg"/><Relationship Id="rId1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2.svg"/><Relationship Id="rId7" Type="http://schemas.openxmlformats.org/officeDocument/2006/relationships/image" Target="../media/image45.svg"/><Relationship Id="rId12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2.svg"/><Relationship Id="rId7" Type="http://schemas.openxmlformats.org/officeDocument/2006/relationships/image" Target="../media/image45.svg"/><Relationship Id="rId12" Type="http://schemas.openxmlformats.org/officeDocument/2006/relationships/image" Target="../media/image6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18" Type="http://schemas.openxmlformats.org/officeDocument/2006/relationships/image" Target="../media/image48.png"/><Relationship Id="rId3" Type="http://schemas.openxmlformats.org/officeDocument/2006/relationships/image" Target="../media/image66.svg"/><Relationship Id="rId7" Type="http://schemas.openxmlformats.org/officeDocument/2006/relationships/image" Target="../media/image22.svg"/><Relationship Id="rId12" Type="http://schemas.openxmlformats.org/officeDocument/2006/relationships/image" Target="../media/image46.png"/><Relationship Id="rId17" Type="http://schemas.openxmlformats.org/officeDocument/2006/relationships/image" Target="../media/image73.svg"/><Relationship Id="rId2" Type="http://schemas.openxmlformats.org/officeDocument/2006/relationships/image" Target="../media/image65.png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5.svg"/><Relationship Id="rId5" Type="http://schemas.openxmlformats.org/officeDocument/2006/relationships/image" Target="../media/image10.svg"/><Relationship Id="rId15" Type="http://schemas.openxmlformats.org/officeDocument/2006/relationships/image" Target="../media/image71.svg"/><Relationship Id="rId10" Type="http://schemas.openxmlformats.org/officeDocument/2006/relationships/image" Target="../media/image44.png"/><Relationship Id="rId19" Type="http://schemas.openxmlformats.org/officeDocument/2006/relationships/image" Target="../media/image49.svg"/><Relationship Id="rId4" Type="http://schemas.openxmlformats.org/officeDocument/2006/relationships/image" Target="../media/image9.png"/><Relationship Id="rId9" Type="http://schemas.openxmlformats.org/officeDocument/2006/relationships/image" Target="../media/image43.svg"/><Relationship Id="rId1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081915"/>
            <a:ext cx="3911371" cy="1190820"/>
            <a:chOff x="0" y="0"/>
            <a:chExt cx="5215161" cy="158776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2028" b="89814"/>
            <a:stretch>
              <a:fillRect/>
            </a:stretch>
          </p:blipFill>
          <p:spPr>
            <a:xfrm rot="-142069">
              <a:off x="7464" y="1011767"/>
              <a:ext cx="5200234" cy="468771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386073" y="-95250"/>
              <a:ext cx="4443016" cy="2288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>
                  <a:solidFill>
                    <a:srgbClr val="FFFFFF"/>
                  </a:solidFill>
                  <a:latin typeface="Kalam Bold"/>
                </a:rPr>
                <a:t>Biologi X By: Lidia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451445" y="1776912"/>
            <a:ext cx="10269701" cy="8463879"/>
            <a:chOff x="0" y="0"/>
            <a:chExt cx="13692935" cy="1128517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6402478"/>
              <a:ext cx="9753600" cy="4754880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486408" y="6490005"/>
              <a:ext cx="7521832" cy="4795168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3310200" y="4902497"/>
              <a:ext cx="4244130" cy="2206948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rot="1848462">
              <a:off x="1375814" y="5036275"/>
              <a:ext cx="1617117" cy="1684497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 rot="1542123" flipH="1">
              <a:off x="6074857" y="406615"/>
              <a:ext cx="1869906" cy="1981358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10711190">
              <a:off x="10458762" y="6023244"/>
              <a:ext cx="2085506" cy="2172402"/>
            </a:xfrm>
            <a:prstGeom prst="rect">
              <a:avLst/>
            </a:prstGeom>
          </p:spPr>
        </p:pic>
        <p:grpSp>
          <p:nvGrpSpPr>
            <p:cNvPr id="12" name="Group 12"/>
            <p:cNvGrpSpPr/>
            <p:nvPr/>
          </p:nvGrpSpPr>
          <p:grpSpPr>
            <a:xfrm>
              <a:off x="5857903" y="7698128"/>
              <a:ext cx="920145" cy="920145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646"/>
              </a:solidFill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5316718" y="7537806"/>
              <a:ext cx="339378" cy="339378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646"/>
              </a:solidFill>
            </p:spPr>
          </p:sp>
        </p:grpSp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-478985" flipV="1">
              <a:off x="1359824" y="1366542"/>
              <a:ext cx="5474179" cy="3462418"/>
            </a:xfrm>
            <a:prstGeom prst="rect">
              <a:avLst/>
            </a:prstGeom>
          </p:spPr>
        </p:pic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 rot="2564782">
              <a:off x="1442318" y="7879346"/>
              <a:ext cx="3735765" cy="1041344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/>
            <a:stretch>
              <a:fillRect/>
            </a:stretch>
          </p:blipFill>
          <p:spPr>
            <a:xfrm rot="1619213">
              <a:off x="7228510" y="1097767"/>
              <a:ext cx="5837449" cy="4164047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7124351" y="4039429"/>
              <a:ext cx="1279228" cy="1971835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>
              <a:fillRect/>
            </a:stretch>
          </p:blipFill>
          <p:spPr>
            <a:xfrm rot="-5117843">
              <a:off x="2005056" y="332003"/>
              <a:ext cx="1613615" cy="2399428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rcRect/>
            <a:stretch>
              <a:fillRect/>
            </a:stretch>
          </p:blipFill>
          <p:spPr>
            <a:xfrm rot="-2003411">
              <a:off x="7025863" y="4611187"/>
              <a:ext cx="3367627" cy="3582582"/>
            </a:xfrm>
            <a:prstGeom prst="rect">
              <a:avLst/>
            </a:prstGeom>
          </p:spPr>
        </p:pic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28"/>
          <a:srcRect/>
          <a:stretch>
            <a:fillRect/>
          </a:stretch>
        </p:blipFill>
        <p:spPr>
          <a:xfrm>
            <a:off x="5860811" y="327450"/>
            <a:ext cx="2898924" cy="2898924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482812" y="3950854"/>
            <a:ext cx="6395502" cy="96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62"/>
              </a:lnSpc>
            </a:pPr>
            <a:r>
              <a:rPr lang="en-US" sz="7749" dirty="0">
                <a:solidFill>
                  <a:srgbClr val="FFFFFF"/>
                </a:solidFill>
                <a:latin typeface="Glacial Indifference Bold"/>
              </a:rPr>
              <a:t>EKOSISTEM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080717">
            <a:off x="13661727" y="-1915825"/>
            <a:ext cx="6415098" cy="646357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895151">
            <a:off x="9971714" y="6190829"/>
            <a:ext cx="7669043" cy="792666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352291">
            <a:off x="-6770559" y="2626832"/>
            <a:ext cx="10426122" cy="1086054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675658" y="3988998"/>
            <a:ext cx="14583642" cy="352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</a:pPr>
            <a:r>
              <a:rPr lang="en-US" sz="5000">
                <a:solidFill>
                  <a:srgbClr val="333129"/>
                </a:solidFill>
                <a:latin typeface="Glacial Indifference"/>
              </a:rPr>
              <a:t> 1) </a:t>
            </a:r>
            <a:r>
              <a:rPr lang="en-US" sz="5000">
                <a:solidFill>
                  <a:srgbClr val="38A85E"/>
                </a:solidFill>
                <a:latin typeface="Glacial Indifference"/>
              </a:rPr>
              <a:t>Menjelaskan tentang ekosistem dan komponen yang menyusunnya</a:t>
            </a: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333129"/>
                </a:solidFill>
                <a:latin typeface="Glacial Indifference"/>
              </a:rPr>
              <a:t>2) </a:t>
            </a:r>
            <a:r>
              <a:rPr lang="en-US" sz="5000">
                <a:solidFill>
                  <a:srgbClr val="FF9B19"/>
                </a:solidFill>
                <a:latin typeface="Arimo"/>
              </a:rPr>
              <a:t>Menjelaskan interaksi antar organisme dalam ekosistem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55626" y="1539954"/>
            <a:ext cx="845061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333129"/>
                </a:solidFill>
                <a:latin typeface="Glacial Indifference Bold"/>
              </a:rPr>
              <a:t>TUJUAN PEMBELAJARAN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4389007">
            <a:off x="-950927" y="-8341436"/>
            <a:ext cx="10395073" cy="107442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6D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5079" y="1352353"/>
            <a:ext cx="3834705" cy="1061512"/>
            <a:chOff x="0" y="0"/>
            <a:chExt cx="5112941" cy="1415349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0"/>
              <a:ext cx="5112941" cy="11070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>
                  <a:solidFill>
                    <a:srgbClr val="FFFFFF"/>
                  </a:solidFill>
                  <a:latin typeface="Kalam Bold Bold"/>
                </a:rPr>
                <a:t>Pertanyaan 1</a:t>
              </a:r>
            </a:p>
          </p:txBody>
        </p:sp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2028" b="89814"/>
            <a:stretch>
              <a:fillRect/>
            </a:stretch>
          </p:blipFill>
          <p:spPr>
            <a:xfrm rot="-263585">
              <a:off x="731499" y="1015588"/>
              <a:ext cx="3115559" cy="280850"/>
            </a:xfrm>
            <a:prstGeom prst="rect">
              <a:avLst/>
            </a:prstGeom>
          </p:spPr>
        </p:pic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190659">
            <a:off x="10051610" y="1520111"/>
            <a:ext cx="7708746" cy="7530322"/>
            <a:chOff x="0" y="0"/>
            <a:chExt cx="4828540" cy="4716780"/>
          </a:xfrm>
        </p:grpSpPr>
        <p:sp>
          <p:nvSpPr>
            <p:cNvPr id="6" name="Freeform 6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l="-23271" r="-2327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6450157">
            <a:off x="15961663" y="4017121"/>
            <a:ext cx="313327" cy="313327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 rot="2700000">
            <a:off x="9760372" y="299592"/>
            <a:ext cx="1894553" cy="2528112"/>
            <a:chOff x="0" y="0"/>
            <a:chExt cx="2526070" cy="3370816"/>
          </a:xfrm>
        </p:grpSpPr>
        <p:grpSp>
          <p:nvGrpSpPr>
            <p:cNvPr id="10" name="Group 10"/>
            <p:cNvGrpSpPr/>
            <p:nvPr/>
          </p:nvGrpSpPr>
          <p:grpSpPr>
            <a:xfrm rot="-9169386">
              <a:off x="158814" y="2294903"/>
              <a:ext cx="917099" cy="917099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646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 rot="-9169386">
              <a:off x="476291" y="301006"/>
              <a:ext cx="1738214" cy="1738214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CEC3"/>
              </a:solidFill>
            </p:spPr>
          </p:sp>
        </p:grpSp>
        <p:grpSp>
          <p:nvGrpSpPr>
            <p:cNvPr id="14" name="Group 14"/>
            <p:cNvGrpSpPr/>
            <p:nvPr/>
          </p:nvGrpSpPr>
          <p:grpSpPr>
            <a:xfrm rot="-9169386">
              <a:off x="1802512" y="2447030"/>
              <a:ext cx="616754" cy="61675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38A85E"/>
              </a:solidFill>
            </p:spPr>
          </p:sp>
        </p:grpSp>
      </p:grpSp>
      <p:sp>
        <p:nvSpPr>
          <p:cNvPr id="16" name="TextBox 16"/>
          <p:cNvSpPr txBox="1"/>
          <p:nvPr/>
        </p:nvSpPr>
        <p:spPr>
          <a:xfrm>
            <a:off x="2151980" y="3386707"/>
            <a:ext cx="494090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Glacial Indifference"/>
              </a:rPr>
              <a:t>Ekosistem?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51980" y="5192031"/>
            <a:ext cx="494090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Glacial Indifference"/>
              </a:rPr>
              <a:t>Ekologi?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190659">
            <a:off x="10051610" y="1520111"/>
            <a:ext cx="7708746" cy="7530322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l="-23271" r="-2327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6450157">
            <a:off x="15961663" y="4017121"/>
            <a:ext cx="313327" cy="313327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10013040" y="48187"/>
            <a:ext cx="1894553" cy="2528112"/>
            <a:chOff x="0" y="0"/>
            <a:chExt cx="2526070" cy="3370816"/>
          </a:xfrm>
        </p:grpSpPr>
        <p:grpSp>
          <p:nvGrpSpPr>
            <p:cNvPr id="7" name="Group 7"/>
            <p:cNvGrpSpPr/>
            <p:nvPr/>
          </p:nvGrpSpPr>
          <p:grpSpPr>
            <a:xfrm rot="-9169386">
              <a:off x="158814" y="2294903"/>
              <a:ext cx="917099" cy="917099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646"/>
              </a:solidFill>
            </p:spPr>
          </p:sp>
        </p:grpSp>
        <p:grpSp>
          <p:nvGrpSpPr>
            <p:cNvPr id="9" name="Group 9"/>
            <p:cNvGrpSpPr/>
            <p:nvPr/>
          </p:nvGrpSpPr>
          <p:grpSpPr>
            <a:xfrm rot="-9169386">
              <a:off x="476291" y="301006"/>
              <a:ext cx="1738214" cy="1738214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CEC3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 rot="-9169386">
              <a:off x="1802512" y="2447030"/>
              <a:ext cx="616754" cy="616754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38A85E"/>
              </a:solidFill>
            </p:spPr>
          </p:sp>
        </p:grpSp>
      </p:grpSp>
      <p:sp>
        <p:nvSpPr>
          <p:cNvPr id="13" name="TextBox 13"/>
          <p:cNvSpPr txBox="1"/>
          <p:nvPr/>
        </p:nvSpPr>
        <p:spPr>
          <a:xfrm>
            <a:off x="462853" y="5655539"/>
            <a:ext cx="9385972" cy="3602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FFFFFF"/>
                </a:solidFill>
                <a:latin typeface="Glacial Indifference"/>
              </a:rPr>
              <a:t>Ekologi = mempelajari hubungan timbal balik antara mahluk hidup dengan lingkungannya dalam suatu ekosistem.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6280" y="1690552"/>
            <a:ext cx="9385972" cy="359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F7F728"/>
                </a:solidFill>
                <a:latin typeface="Glacial Indifference"/>
              </a:rPr>
              <a:t>Ekosistem = sistem dimana terjadi interaksi antar komponen di dalamnya, baik biotik maupun abiotik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833889" cy="10287000"/>
          </a:xfrm>
          <a:prstGeom prst="rect">
            <a:avLst/>
          </a:prstGeom>
          <a:solidFill>
            <a:srgbClr val="FFCEC3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28700" y="1727216"/>
            <a:ext cx="5486514" cy="5500214"/>
            <a:chOff x="0" y="0"/>
            <a:chExt cx="5594350" cy="5608320"/>
          </a:xfrm>
        </p:grpSpPr>
        <p:sp>
          <p:nvSpPr>
            <p:cNvPr id="4" name="Freeform 4"/>
            <p:cNvSpPr/>
            <p:nvPr/>
          </p:nvSpPr>
          <p:spPr>
            <a:xfrm>
              <a:off x="-80010" y="-191771"/>
              <a:ext cx="6264910" cy="5977891"/>
            </a:xfrm>
            <a:custGeom>
              <a:avLst/>
              <a:gdLst/>
              <a:ahLst/>
              <a:cxnLst/>
              <a:rect l="l" t="t" r="r" b="b"/>
              <a:pathLst>
                <a:path w="6264910" h="5977891">
                  <a:moveTo>
                    <a:pt x="3576320" y="342901"/>
                  </a:moveTo>
                  <a:cubicBezTo>
                    <a:pt x="4768850" y="509271"/>
                    <a:pt x="6264910" y="971551"/>
                    <a:pt x="5435600" y="3060701"/>
                  </a:cubicBezTo>
                  <a:cubicBezTo>
                    <a:pt x="4606290" y="5149851"/>
                    <a:pt x="2889250" y="5520691"/>
                    <a:pt x="2059940" y="5749291"/>
                  </a:cubicBezTo>
                  <a:cubicBezTo>
                    <a:pt x="1230630" y="5977891"/>
                    <a:pt x="256540" y="5434331"/>
                    <a:pt x="600710" y="4203701"/>
                  </a:cubicBezTo>
                  <a:cubicBezTo>
                    <a:pt x="901700" y="3126740"/>
                    <a:pt x="0" y="1772921"/>
                    <a:pt x="86360" y="886460"/>
                  </a:cubicBezTo>
                  <a:cubicBezTo>
                    <a:pt x="172720" y="0"/>
                    <a:pt x="2145030" y="142240"/>
                    <a:pt x="3576320" y="34290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3596085" y="5851291"/>
            <a:ext cx="2919129" cy="3187111"/>
            <a:chOff x="0" y="0"/>
            <a:chExt cx="3892172" cy="4249482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5183387">
              <a:off x="124804" y="98172"/>
              <a:ext cx="3642563" cy="3670089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585787" y="2652194"/>
              <a:ext cx="1533397" cy="1597288"/>
            </a:xfrm>
            <a:prstGeom prst="rect">
              <a:avLst/>
            </a:prstGeom>
          </p:spPr>
        </p:pic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733764" y="4715378"/>
            <a:ext cx="10554236" cy="502410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515214" y="374119"/>
            <a:ext cx="10744086" cy="242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Komponen Ekosistem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38A85E"/>
                </a:solidFill>
                <a:latin typeface="Kalam Bold Bold"/>
              </a:rPr>
              <a:t>A. Abiotik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833889" cy="10287000"/>
          </a:xfrm>
          <a:prstGeom prst="rect">
            <a:avLst/>
          </a:prstGeom>
          <a:solidFill>
            <a:srgbClr val="F7F728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28700" y="1727216"/>
            <a:ext cx="5486514" cy="5500214"/>
            <a:chOff x="0" y="0"/>
            <a:chExt cx="5594350" cy="5608320"/>
          </a:xfrm>
        </p:grpSpPr>
        <p:sp>
          <p:nvSpPr>
            <p:cNvPr id="4" name="Freeform 4"/>
            <p:cNvSpPr/>
            <p:nvPr/>
          </p:nvSpPr>
          <p:spPr>
            <a:xfrm>
              <a:off x="-80010" y="-191771"/>
              <a:ext cx="6264910" cy="5977891"/>
            </a:xfrm>
            <a:custGeom>
              <a:avLst/>
              <a:gdLst/>
              <a:ahLst/>
              <a:cxnLst/>
              <a:rect l="l" t="t" r="r" b="b"/>
              <a:pathLst>
                <a:path w="6264910" h="5977891">
                  <a:moveTo>
                    <a:pt x="3576320" y="342901"/>
                  </a:moveTo>
                  <a:cubicBezTo>
                    <a:pt x="4768850" y="509271"/>
                    <a:pt x="6264910" y="971551"/>
                    <a:pt x="5435600" y="3060701"/>
                  </a:cubicBezTo>
                  <a:cubicBezTo>
                    <a:pt x="4606290" y="5149851"/>
                    <a:pt x="2889250" y="5520691"/>
                    <a:pt x="2059940" y="5749291"/>
                  </a:cubicBezTo>
                  <a:cubicBezTo>
                    <a:pt x="1230630" y="5977891"/>
                    <a:pt x="256540" y="5434331"/>
                    <a:pt x="600710" y="4203701"/>
                  </a:cubicBezTo>
                  <a:cubicBezTo>
                    <a:pt x="901700" y="3126740"/>
                    <a:pt x="0" y="1772921"/>
                    <a:pt x="86360" y="886460"/>
                  </a:cubicBezTo>
                  <a:cubicBezTo>
                    <a:pt x="172720" y="0"/>
                    <a:pt x="2145030" y="142240"/>
                    <a:pt x="3576320" y="342900"/>
                  </a:cubicBezTo>
                  <a:close/>
                </a:path>
              </a:pathLst>
            </a:custGeom>
            <a:blipFill>
              <a:blip r:embed="rId2"/>
              <a:stretch>
                <a:fillRect l="-36351" r="-3635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3596085" y="5851291"/>
            <a:ext cx="2919129" cy="3187111"/>
            <a:chOff x="0" y="0"/>
            <a:chExt cx="3892172" cy="4249482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5183387">
              <a:off x="124804" y="98172"/>
              <a:ext cx="3642563" cy="3670089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585787" y="2652194"/>
              <a:ext cx="1533397" cy="1597288"/>
            </a:xfrm>
            <a:prstGeom prst="rect">
              <a:avLst/>
            </a:prstGeom>
          </p:spPr>
        </p:pic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839955" y="3626881"/>
            <a:ext cx="10419345" cy="260009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515214" y="374119"/>
            <a:ext cx="10744086" cy="242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Komponen Ekosistem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38A85E"/>
                </a:solidFill>
                <a:latin typeface="Kalam Bold Bold"/>
              </a:rPr>
              <a:t>B. Biotik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7394" y="2191285"/>
            <a:ext cx="6396630" cy="2677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5400" lvl="1" indent="-647700" algn="ctr">
              <a:lnSpc>
                <a:spcPts val="8400"/>
              </a:lnSpc>
              <a:buFont typeface="Arial"/>
              <a:buChar char="•"/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Biotik</a:t>
            </a:r>
            <a:r>
              <a:rPr lang="en-US" sz="6000" dirty="0">
                <a:solidFill>
                  <a:srgbClr val="FFFFFF"/>
                </a:solidFill>
                <a:latin typeface="Glacial Indifference"/>
              </a:rPr>
              <a:t> – </a:t>
            </a: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biotik</a:t>
            </a:r>
            <a:endParaRPr lang="en-US" sz="6000" dirty="0">
              <a:solidFill>
                <a:srgbClr val="FFFFFF"/>
              </a:solidFill>
              <a:latin typeface="Glacial Indifference"/>
            </a:endParaRPr>
          </a:p>
          <a:p>
            <a:pPr marL="1295400" lvl="1" indent="-647700" algn="ctr">
              <a:lnSpc>
                <a:spcPts val="8400"/>
              </a:lnSpc>
              <a:buFont typeface="Arial"/>
              <a:buChar char="•"/>
            </a:pPr>
            <a:r>
              <a:rPr lang="en-US" sz="6000" dirty="0" err="1">
                <a:solidFill>
                  <a:srgbClr val="FFFFFF"/>
                </a:solidFill>
                <a:latin typeface="Glacial Indifference"/>
              </a:rPr>
              <a:t>B</a:t>
            </a:r>
            <a:r>
              <a:rPr lang="en-US" sz="6000" dirty="0" err="1">
                <a:solidFill>
                  <a:srgbClr val="FFFFFF"/>
                </a:solidFill>
                <a:latin typeface="Arimo"/>
              </a:rPr>
              <a:t>iotik</a:t>
            </a:r>
            <a:r>
              <a:rPr lang="en-US" sz="6000" dirty="0">
                <a:solidFill>
                  <a:srgbClr val="FFFFFF"/>
                </a:solidFill>
                <a:latin typeface="Arimo"/>
              </a:rPr>
              <a:t> – </a:t>
            </a:r>
            <a:r>
              <a:rPr lang="en-US" sz="6000" dirty="0" err="1">
                <a:solidFill>
                  <a:srgbClr val="FFFFFF"/>
                </a:solidFill>
                <a:latin typeface="Arimo"/>
              </a:rPr>
              <a:t>abiotik</a:t>
            </a:r>
            <a:endParaRPr lang="en-US" sz="6000" dirty="0">
              <a:solidFill>
                <a:srgbClr val="FFFFFF"/>
              </a:solidFill>
              <a:latin typeface="Arimo"/>
            </a:endParaRPr>
          </a:p>
          <a:p>
            <a:pPr algn="ctr">
              <a:lnSpc>
                <a:spcPts val="4129"/>
              </a:lnSpc>
              <a:spcBef>
                <a:spcPct val="0"/>
              </a:spcBef>
            </a:pPr>
            <a:endParaRPr lang="en-US" sz="6000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5418788"/>
            <a:ext cx="9414737" cy="3934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840"/>
              </a:lnSpc>
            </a:pPr>
            <a:r>
              <a:rPr lang="en-US" sz="5600" dirty="0">
                <a:solidFill>
                  <a:srgbClr val="FFFFFF"/>
                </a:solidFill>
                <a:latin typeface="Glacial Indifference"/>
              </a:rPr>
              <a:t>Hasil </a:t>
            </a:r>
            <a:r>
              <a:rPr lang="en-US" sz="5600" dirty="0" err="1">
                <a:solidFill>
                  <a:srgbClr val="FFFFFF"/>
                </a:solidFill>
                <a:latin typeface="Glacial Indifference"/>
              </a:rPr>
              <a:t>interaksi</a:t>
            </a:r>
            <a:r>
              <a:rPr lang="en-US" sz="5600" dirty="0">
                <a:solidFill>
                  <a:srgbClr val="FFFFFF"/>
                </a:solidFill>
                <a:latin typeface="Glacial Indifference"/>
              </a:rPr>
              <a:t> :  </a:t>
            </a:r>
          </a:p>
          <a:p>
            <a:pPr algn="just">
              <a:lnSpc>
                <a:spcPts val="7840"/>
              </a:lnSpc>
            </a:pPr>
            <a:r>
              <a:rPr lang="en-US" sz="5600" dirty="0">
                <a:solidFill>
                  <a:srgbClr val="FFFFFF"/>
                </a:solidFill>
                <a:latin typeface="Arimo"/>
              </a:rPr>
              <a:t>a) </a:t>
            </a:r>
            <a:r>
              <a:rPr lang="en-US" sz="5600" dirty="0" err="1">
                <a:solidFill>
                  <a:srgbClr val="FFFFFF"/>
                </a:solidFill>
                <a:latin typeface="Arimo"/>
              </a:rPr>
              <a:t>Aliran</a:t>
            </a:r>
            <a:r>
              <a:rPr lang="en-US" sz="56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5600" dirty="0" err="1">
                <a:solidFill>
                  <a:srgbClr val="FFFFFF"/>
                </a:solidFill>
                <a:latin typeface="Arimo"/>
              </a:rPr>
              <a:t>energi</a:t>
            </a:r>
            <a:endParaRPr lang="en-US" sz="5600" dirty="0">
              <a:solidFill>
                <a:srgbClr val="FFFFFF"/>
              </a:solidFill>
              <a:latin typeface="Arimo"/>
            </a:endParaRPr>
          </a:p>
          <a:p>
            <a:pPr algn="just">
              <a:lnSpc>
                <a:spcPts val="7840"/>
              </a:lnSpc>
            </a:pPr>
            <a:r>
              <a:rPr lang="en-US" sz="5600" dirty="0">
                <a:solidFill>
                  <a:srgbClr val="FFFFFF"/>
                </a:solidFill>
                <a:latin typeface="Arimo"/>
              </a:rPr>
              <a:t>b) </a:t>
            </a:r>
            <a:r>
              <a:rPr lang="en-US" sz="5600" dirty="0" err="1">
                <a:solidFill>
                  <a:srgbClr val="FFFFFF"/>
                </a:solidFill>
                <a:latin typeface="Arimo"/>
              </a:rPr>
              <a:t>Daur</a:t>
            </a:r>
            <a:r>
              <a:rPr lang="en-US" sz="5600" dirty="0">
                <a:solidFill>
                  <a:srgbClr val="FFFFFF"/>
                </a:solidFill>
                <a:latin typeface="Arimo"/>
              </a:rPr>
              <a:t> </a:t>
            </a:r>
            <a:r>
              <a:rPr lang="en-US" sz="5600" dirty="0" err="1">
                <a:solidFill>
                  <a:srgbClr val="FFFFFF"/>
                </a:solidFill>
                <a:latin typeface="Arimo"/>
              </a:rPr>
              <a:t>materi</a:t>
            </a:r>
            <a:r>
              <a:rPr lang="en-US" sz="5600" dirty="0">
                <a:solidFill>
                  <a:srgbClr val="FFFFFF"/>
                </a:solidFill>
                <a:latin typeface="Arimo"/>
              </a:rPr>
              <a:t> (</a:t>
            </a:r>
            <a:r>
              <a:rPr lang="en-US" sz="5600" dirty="0" err="1">
                <a:solidFill>
                  <a:srgbClr val="FFFFFF"/>
                </a:solidFill>
                <a:latin typeface="Arimo"/>
              </a:rPr>
              <a:t>biogeokimia</a:t>
            </a:r>
            <a:r>
              <a:rPr lang="en-US" sz="5600" dirty="0">
                <a:solidFill>
                  <a:srgbClr val="FFFFFF"/>
                </a:solidFill>
                <a:latin typeface="Arimo"/>
              </a:rPr>
              <a:t>)</a:t>
            </a:r>
          </a:p>
          <a:p>
            <a:pPr algn="just">
              <a:lnSpc>
                <a:spcPts val="7840"/>
              </a:lnSpc>
              <a:spcBef>
                <a:spcPct val="0"/>
              </a:spcBef>
            </a:pPr>
            <a:endParaRPr lang="en-US" sz="5600" dirty="0">
              <a:solidFill>
                <a:srgbClr val="FFFFFF"/>
              </a:solidFill>
              <a:latin typeface="Arimo"/>
            </a:endParaRPr>
          </a:p>
        </p:txBody>
      </p:sp>
      <p:grpSp>
        <p:nvGrpSpPr>
          <p:cNvPr id="4" name="Group 4"/>
          <p:cNvGrpSpPr/>
          <p:nvPr/>
        </p:nvGrpSpPr>
        <p:grpSpPr>
          <a:xfrm rot="6450157">
            <a:off x="15961663" y="4017121"/>
            <a:ext cx="313327" cy="313327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2012616" y="2808215"/>
            <a:ext cx="6640896" cy="6640896"/>
            <a:chOff x="0" y="0"/>
            <a:chExt cx="6272530" cy="6272530"/>
          </a:xfrm>
        </p:grpSpPr>
        <p:sp>
          <p:nvSpPr>
            <p:cNvPr id="7" name="Freeform 7"/>
            <p:cNvSpPr/>
            <p:nvPr/>
          </p:nvSpPr>
          <p:spPr>
            <a:xfrm>
              <a:off x="-177800" y="-179070"/>
              <a:ext cx="6629400" cy="6629400"/>
            </a:xfrm>
            <a:custGeom>
              <a:avLst/>
              <a:gdLst/>
              <a:ahLst/>
              <a:cxnLst/>
              <a:rect l="l" t="t" r="r" b="b"/>
              <a:pathLst>
                <a:path w="6629400" h="6629400">
                  <a:moveTo>
                    <a:pt x="5915660" y="3328670"/>
                  </a:moveTo>
                  <a:cubicBezTo>
                    <a:pt x="6629400" y="4043680"/>
                    <a:pt x="6629400" y="5201920"/>
                    <a:pt x="5915660" y="5915660"/>
                  </a:cubicBezTo>
                  <a:cubicBezTo>
                    <a:pt x="5200650" y="6629400"/>
                    <a:pt x="4042410" y="6629400"/>
                    <a:pt x="3328670" y="5915660"/>
                  </a:cubicBezTo>
                  <a:lnTo>
                    <a:pt x="3314700" y="5901690"/>
                  </a:lnTo>
                  <a:lnTo>
                    <a:pt x="3300730" y="5915660"/>
                  </a:lnTo>
                  <a:cubicBezTo>
                    <a:pt x="2585720" y="6629400"/>
                    <a:pt x="1427480" y="6629400"/>
                    <a:pt x="713740" y="5915660"/>
                  </a:cubicBezTo>
                  <a:cubicBezTo>
                    <a:pt x="0" y="5200650"/>
                    <a:pt x="0" y="4042410"/>
                    <a:pt x="713740" y="3328670"/>
                  </a:cubicBezTo>
                  <a:lnTo>
                    <a:pt x="727710" y="3314700"/>
                  </a:lnTo>
                  <a:lnTo>
                    <a:pt x="713740" y="3300730"/>
                  </a:lnTo>
                  <a:cubicBezTo>
                    <a:pt x="0" y="2585720"/>
                    <a:pt x="0" y="1427480"/>
                    <a:pt x="713740" y="713740"/>
                  </a:cubicBezTo>
                  <a:cubicBezTo>
                    <a:pt x="1427480" y="1270"/>
                    <a:pt x="2585720" y="1270"/>
                    <a:pt x="3300730" y="713740"/>
                  </a:cubicBezTo>
                  <a:lnTo>
                    <a:pt x="3314700" y="727710"/>
                  </a:lnTo>
                  <a:lnTo>
                    <a:pt x="3328670" y="713740"/>
                  </a:lnTo>
                  <a:cubicBezTo>
                    <a:pt x="4043680" y="0"/>
                    <a:pt x="5201920" y="0"/>
                    <a:pt x="5915660" y="713740"/>
                  </a:cubicBezTo>
                  <a:cubicBezTo>
                    <a:pt x="6629400" y="1428750"/>
                    <a:pt x="6629400" y="2586990"/>
                    <a:pt x="5915660" y="3300730"/>
                  </a:cubicBezTo>
                  <a:lnTo>
                    <a:pt x="5901690" y="3314700"/>
                  </a:lnTo>
                  <a:lnTo>
                    <a:pt x="5915660" y="332867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821465" y="8078173"/>
            <a:ext cx="3072052" cy="176259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2534967">
            <a:off x="10194777" y="6862661"/>
            <a:ext cx="1253376" cy="912701"/>
            <a:chOff x="0" y="0"/>
            <a:chExt cx="1671168" cy="1216934"/>
          </a:xfrm>
        </p:grpSpPr>
        <p:grpSp>
          <p:nvGrpSpPr>
            <p:cNvPr id="10" name="Group 10"/>
            <p:cNvGrpSpPr/>
            <p:nvPr/>
          </p:nvGrpSpPr>
          <p:grpSpPr>
            <a:xfrm rot="6450157">
              <a:off x="1212125" y="757891"/>
              <a:ext cx="407233" cy="407233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CEC3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 rot="6450157">
              <a:off x="89340" y="89340"/>
              <a:ext cx="702216" cy="702216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CEC3"/>
              </a:solidFill>
            </p:spPr>
          </p:sp>
        </p:grpSp>
      </p:grpSp>
      <p:sp>
        <p:nvSpPr>
          <p:cNvPr id="14" name="TextBox 14"/>
          <p:cNvSpPr txBox="1"/>
          <p:nvPr/>
        </p:nvSpPr>
        <p:spPr>
          <a:xfrm>
            <a:off x="842684" y="432789"/>
            <a:ext cx="1074408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Interaksi Dalam Ekosisem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F1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58075" y="559459"/>
            <a:ext cx="3929925" cy="7715866"/>
            <a:chOff x="0" y="0"/>
            <a:chExt cx="5239900" cy="1028782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244883" flipH="1">
              <a:off x="2685663" y="1661524"/>
              <a:ext cx="2424326" cy="373691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5063647"/>
              <a:ext cx="1899685" cy="189968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124187" y="8672987"/>
              <a:ext cx="994253" cy="1053513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350694" y="9726501"/>
              <a:ext cx="529747" cy="561321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905431" y="1211353"/>
              <a:ext cx="1147016" cy="1215381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2091567" y="280660"/>
              <a:ext cx="529747" cy="561321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684969" y="0"/>
              <a:ext cx="794620" cy="841981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6017682" y="4881741"/>
            <a:ext cx="1619073" cy="152800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26303" y="559459"/>
            <a:ext cx="1074408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Tipe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Interaksi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-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Simbiosis</a:t>
            </a:r>
            <a:endParaRPr lang="en-US" sz="6999" dirty="0">
              <a:solidFill>
                <a:srgbClr val="FFFFFF"/>
              </a:solidFill>
              <a:latin typeface="Kalam Bold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3E202CE2-6F4E-48E9-9F35-334FA07C7255}"/>
              </a:ext>
            </a:extLst>
          </p:cNvPr>
          <p:cNvSpPr txBox="1"/>
          <p:nvPr/>
        </p:nvSpPr>
        <p:spPr>
          <a:xfrm>
            <a:off x="726303" y="2156108"/>
            <a:ext cx="6207897" cy="7684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1)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Mutualisme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2)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Protokooperasi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3)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Komensialisme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4)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Parasitisme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5)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Amensialisme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6)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Kompetisi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7)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Predasi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8) Antibiosis</a:t>
            </a: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9)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Netralisme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/>
            <a:r>
              <a:rPr lang="en-US" sz="4400" dirty="0">
                <a:solidFill>
                  <a:srgbClr val="FFFFFF"/>
                </a:solidFill>
                <a:latin typeface="Arimo"/>
              </a:rPr>
              <a:t>10) </a:t>
            </a:r>
            <a:r>
              <a:rPr lang="en-US" sz="4400" dirty="0" err="1">
                <a:solidFill>
                  <a:srgbClr val="FFFFFF"/>
                </a:solidFill>
                <a:latin typeface="Arimo"/>
              </a:rPr>
              <a:t>Alelopati</a:t>
            </a:r>
            <a:endParaRPr lang="en-US" sz="4400" dirty="0">
              <a:solidFill>
                <a:srgbClr val="FFFFFF"/>
              </a:solidFill>
              <a:latin typeface="Arimo"/>
            </a:endParaRPr>
          </a:p>
          <a:p>
            <a:pPr algn="just">
              <a:lnSpc>
                <a:spcPts val="7840"/>
              </a:lnSpc>
              <a:spcBef>
                <a:spcPct val="0"/>
              </a:spcBef>
            </a:pPr>
            <a:endParaRPr lang="en-US" sz="5600" dirty="0">
              <a:solidFill>
                <a:srgbClr val="FFFFFF"/>
              </a:solidFill>
              <a:latin typeface="Arim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069930" y="374650"/>
            <a:ext cx="13848298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>
                <a:solidFill>
                  <a:srgbClr val="FFFFFF"/>
                </a:solidFill>
                <a:latin typeface="Kalam Bold Bold"/>
              </a:rPr>
              <a:t>(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Protokooperasi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/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Mutualisme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?)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89C00A-8283-4D24-8D95-2FC68B28E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867" y="2441864"/>
            <a:ext cx="15526265" cy="679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91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1600" y="800100"/>
            <a:ext cx="13848298" cy="3031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00B050"/>
                </a:solidFill>
                <a:latin typeface="Kalam Bold Bold"/>
              </a:rPr>
              <a:t>Protokooperasi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= </a:t>
            </a:r>
            <a:r>
              <a:rPr lang="en-US" sz="3200" dirty="0" err="1">
                <a:latin typeface="Kalam Bold Bold"/>
              </a:rPr>
              <a:t>interaksi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antara</a:t>
            </a:r>
            <a:r>
              <a:rPr lang="en-US" sz="3200" dirty="0">
                <a:latin typeface="Kalam Bold Bold"/>
              </a:rPr>
              <a:t> 2 </a:t>
            </a:r>
            <a:r>
              <a:rPr lang="en-US" sz="3200" dirty="0" err="1">
                <a:latin typeface="Kalam Bold Bold"/>
              </a:rPr>
              <a:t>spesies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atau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lebih</a:t>
            </a:r>
            <a:r>
              <a:rPr lang="en-US" sz="3200" dirty="0">
                <a:latin typeface="Kalam Bold Bold"/>
              </a:rPr>
              <a:t>, </a:t>
            </a:r>
            <a:r>
              <a:rPr lang="en-US" sz="3200" dirty="0" err="1">
                <a:latin typeface="Kalam Bold Bold"/>
              </a:rPr>
              <a:t>masing-masing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pihak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memperoleh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keuntungan</a:t>
            </a:r>
            <a:r>
              <a:rPr lang="en-US" sz="3200" dirty="0">
                <a:latin typeface="Kalam Bold Bold"/>
              </a:rPr>
              <a:t>, </a:t>
            </a:r>
            <a:r>
              <a:rPr lang="en-US" sz="3200" dirty="0" err="1">
                <a:latin typeface="Kalam Bold Bold"/>
              </a:rPr>
              <a:t>tetapi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asosiasi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tidak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merupakan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keharusan</a:t>
            </a:r>
            <a:r>
              <a:rPr lang="en-US" sz="3200" dirty="0">
                <a:latin typeface="Kalam Bold Bold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1F3DC0-AA83-403B-92A6-F02CA75F0907}"/>
              </a:ext>
            </a:extLst>
          </p:cNvPr>
          <p:cNvSpPr txBox="1"/>
          <p:nvPr/>
        </p:nvSpPr>
        <p:spPr>
          <a:xfrm>
            <a:off x="1371600" y="4457700"/>
            <a:ext cx="13848298" cy="3031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00B050"/>
                </a:solidFill>
                <a:latin typeface="Kalam Bold Bold"/>
              </a:rPr>
              <a:t>Mutualisme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= </a:t>
            </a:r>
            <a:r>
              <a:rPr lang="en-US" sz="3200" dirty="0" err="1">
                <a:latin typeface="Kalam Bold Bold"/>
              </a:rPr>
              <a:t>interaksi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antara</a:t>
            </a:r>
            <a:r>
              <a:rPr lang="en-US" sz="3200" dirty="0">
                <a:latin typeface="Kalam Bold Bold"/>
              </a:rPr>
              <a:t> 2 </a:t>
            </a:r>
            <a:r>
              <a:rPr lang="en-US" sz="3200" dirty="0" err="1">
                <a:latin typeface="Kalam Bold Bold"/>
              </a:rPr>
              <a:t>spesies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atau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lebih</a:t>
            </a:r>
            <a:r>
              <a:rPr lang="en-US" sz="3200" dirty="0">
                <a:latin typeface="Kalam Bold Bold"/>
              </a:rPr>
              <a:t>, </a:t>
            </a:r>
            <a:r>
              <a:rPr lang="en-US" sz="3200" dirty="0" err="1">
                <a:latin typeface="Kalam Bold Bold"/>
              </a:rPr>
              <a:t>masing-masing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pihak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memperoleh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keuntungan</a:t>
            </a:r>
            <a:r>
              <a:rPr lang="en-US" sz="3200" dirty="0">
                <a:latin typeface="Kalam Bold Bold"/>
              </a:rPr>
              <a:t>, dan </a:t>
            </a:r>
            <a:r>
              <a:rPr lang="en-US" sz="3200" dirty="0" err="1">
                <a:latin typeface="Kalam Bold Bold"/>
              </a:rPr>
              <a:t>saling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membutuhkan</a:t>
            </a:r>
            <a:r>
              <a:rPr lang="en-US" sz="3200" dirty="0">
                <a:latin typeface="Kalam Bold Bold"/>
              </a:rPr>
              <a:t>, </a:t>
            </a:r>
            <a:r>
              <a:rPr lang="en-US" sz="3200" dirty="0" err="1">
                <a:latin typeface="Kalam Bold Bold"/>
              </a:rPr>
              <a:t>sehingga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asosiasi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tersebut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merupakan</a:t>
            </a:r>
            <a:r>
              <a:rPr lang="en-US" sz="3200" dirty="0">
                <a:latin typeface="Kalam Bold Bold"/>
              </a:rPr>
              <a:t> </a:t>
            </a:r>
            <a:r>
              <a:rPr lang="en-US" sz="3200" dirty="0" err="1">
                <a:latin typeface="Kalam Bold Bold"/>
              </a:rPr>
              <a:t>keharusan</a:t>
            </a:r>
            <a:r>
              <a:rPr lang="en-US" sz="3200" dirty="0">
                <a:latin typeface="Kalam Bold Bold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7482"/>
          <a:stretch>
            <a:fillRect/>
          </a:stretch>
        </p:blipFill>
        <p:spPr>
          <a:xfrm>
            <a:off x="1187193" y="1943100"/>
            <a:ext cx="4933771" cy="3810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/>
          <a:srcRect r="19487"/>
          <a:stretch/>
        </p:blipFill>
        <p:spPr>
          <a:xfrm>
            <a:off x="11992381" y="2095500"/>
            <a:ext cx="4780875" cy="3810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069930" y="374650"/>
            <a:ext cx="13848298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Tipe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Mutualisme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/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Protokooperasi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?</a:t>
            </a:r>
          </a:p>
        </p:txBody>
      </p:sp>
      <p:pic>
        <p:nvPicPr>
          <p:cNvPr id="1026" name="Picture 2" descr="Pengertian Mutualisme dan Protokooperasi | Pengertian ILMU">
            <a:extLst>
              <a:ext uri="{FF2B5EF4-FFF2-40B4-BE49-F238E27FC236}">
                <a16:creationId xmlns:a16="http://schemas.microsoft.com/office/drawing/2014/main" id="{238C074F-3147-428A-A022-8BA2D1356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557" y="5448300"/>
            <a:ext cx="574623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E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01251" y="374650"/>
            <a:ext cx="1561697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Tipe Interaksi (Komensialisme)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8B0751-96DC-41C3-A5C8-210741B5FE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0"/>
          <a:stretch/>
        </p:blipFill>
        <p:spPr>
          <a:xfrm>
            <a:off x="762000" y="1590098"/>
            <a:ext cx="15397656" cy="653553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5E33324-15DE-4A64-A7C4-DCBA9C28F3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10400" y="6799833"/>
            <a:ext cx="3618579" cy="271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442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D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1251" y="374650"/>
            <a:ext cx="1561697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Tipe Interaksi (Parasitisme)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71193F-7C41-44BA-BA24-71590F240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60" y="2646218"/>
            <a:ext cx="14606323" cy="574357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411200" y="4125654"/>
            <a:ext cx="3732077" cy="2784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95400" y="2095500"/>
            <a:ext cx="7497971" cy="547284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01251" y="374650"/>
            <a:ext cx="1561697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Tipe Interaksi (Amensialisme)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CC0B95-75C1-41B1-A029-DEEBDE1901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149"/>
          <a:stretch>
            <a:fillRect/>
          </a:stretch>
        </p:blipFill>
        <p:spPr>
          <a:xfrm>
            <a:off x="9169051" y="3238500"/>
            <a:ext cx="7851260" cy="642375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01251" y="374650"/>
            <a:ext cx="1561697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Tipe Interaksi (Amensialisme)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FDBBC2-FE1A-4182-87F4-4FD30E07E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47900"/>
            <a:ext cx="14706600" cy="668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06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1251" y="374650"/>
            <a:ext cx="15616976" cy="242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Tipe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Interaksi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(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Kompetisi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)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endParaRPr lang="en-US" sz="6999" dirty="0">
              <a:solidFill>
                <a:srgbClr val="FFFFFF"/>
              </a:solidFill>
              <a:latin typeface="Kalam Bold Bol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90E76A-B4DE-4B22-8C3C-4C31D1FBF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171700"/>
            <a:ext cx="14935200" cy="685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89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C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1251" y="374650"/>
            <a:ext cx="1561697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Tipe Interaksi (Predasi)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239D80-2CA4-47DC-A83F-A5CAA83B2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66900"/>
            <a:ext cx="11591067" cy="5977173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B3183EFD-E43D-458E-A358-9098447391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808"/>
          <a:stretch>
            <a:fillRect/>
          </a:stretch>
        </p:blipFill>
        <p:spPr>
          <a:xfrm>
            <a:off x="12353066" y="1905000"/>
            <a:ext cx="4961843" cy="293370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8429359-9E42-4B98-A458-A8B5C671F4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38" r="7538"/>
          <a:stretch>
            <a:fillRect/>
          </a:stretch>
        </p:blipFill>
        <p:spPr>
          <a:xfrm>
            <a:off x="12366920" y="4838700"/>
            <a:ext cx="4961842" cy="300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67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44041" y="1542434"/>
            <a:ext cx="4592714" cy="7715866"/>
            <a:chOff x="0" y="0"/>
            <a:chExt cx="6123619" cy="1028782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262722" flipH="1">
              <a:off x="401649" y="4991173"/>
              <a:ext cx="5147273" cy="4619678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9093393">
              <a:off x="546198" y="2089995"/>
              <a:ext cx="2909764" cy="3031004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-244883" flipH="1">
              <a:off x="3569381" y="1661524"/>
              <a:ext cx="2424326" cy="373691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883718" y="5063647"/>
              <a:ext cx="1899685" cy="1899685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3007906" y="8672987"/>
              <a:ext cx="994253" cy="1053513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4234412" y="9726501"/>
              <a:ext cx="529747" cy="561321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789150" y="1211353"/>
              <a:ext cx="1147016" cy="1215381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2975286" y="280660"/>
              <a:ext cx="529747" cy="561321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568687" y="0"/>
              <a:ext cx="794620" cy="841981"/>
            </a:xfrm>
            <a:prstGeom prst="rect">
              <a:avLst/>
            </a:prstGeom>
          </p:spPr>
        </p:pic>
      </p:grpSp>
      <p:sp>
        <p:nvSpPr>
          <p:cNvPr id="19" name="TextBox 19"/>
          <p:cNvSpPr txBox="1"/>
          <p:nvPr/>
        </p:nvSpPr>
        <p:spPr>
          <a:xfrm>
            <a:off x="398527" y="568654"/>
            <a:ext cx="1074408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Tipe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Interaksi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Antibiosis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DCE228D-4514-4297-9019-D2081300CE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2576" y="2173920"/>
            <a:ext cx="13086714" cy="587325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58075" y="559459"/>
            <a:ext cx="3929925" cy="7715866"/>
            <a:chOff x="0" y="0"/>
            <a:chExt cx="5239900" cy="1028782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244883" flipH="1">
              <a:off x="2685663" y="1661524"/>
              <a:ext cx="2424326" cy="373691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5063647"/>
              <a:ext cx="1899685" cy="189968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124187" y="8672987"/>
              <a:ext cx="994253" cy="1053513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350694" y="9726501"/>
              <a:ext cx="529747" cy="561321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905431" y="1211353"/>
              <a:ext cx="1147016" cy="1215381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2091567" y="280660"/>
              <a:ext cx="529747" cy="561321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684969" y="0"/>
              <a:ext cx="794620" cy="841981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6017682" y="4881741"/>
            <a:ext cx="1619073" cy="152800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17824" y="904875"/>
            <a:ext cx="1410096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Tipe Interaksi (Netralisme)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FECE2B-A9D4-4180-A99D-9C0533EC11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9918" y="2473028"/>
            <a:ext cx="13132532" cy="580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05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58075" y="559459"/>
            <a:ext cx="3929925" cy="7715866"/>
            <a:chOff x="0" y="0"/>
            <a:chExt cx="5239900" cy="1028782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244883" flipH="1">
              <a:off x="2685663" y="1661524"/>
              <a:ext cx="2424326" cy="373691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5063647"/>
              <a:ext cx="1899685" cy="189968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124187" y="8672987"/>
              <a:ext cx="994253" cy="1053513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350694" y="9726501"/>
              <a:ext cx="529747" cy="561321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905431" y="1211353"/>
              <a:ext cx="1147016" cy="1215381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2091567" y="280660"/>
              <a:ext cx="529747" cy="561321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684969" y="0"/>
              <a:ext cx="794620" cy="841981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6017682" y="4881741"/>
            <a:ext cx="1619073" cy="152800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17824" y="904875"/>
            <a:ext cx="1410096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Tipe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Interaksi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 (</a:t>
            </a:r>
            <a:r>
              <a:rPr lang="en-US" sz="6999" dirty="0" err="1">
                <a:solidFill>
                  <a:srgbClr val="FFFFFF"/>
                </a:solidFill>
                <a:latin typeface="Kalam Bold Bold"/>
              </a:rPr>
              <a:t>Alelopati</a:t>
            </a:r>
            <a:r>
              <a:rPr lang="en-US" sz="6999" dirty="0">
                <a:solidFill>
                  <a:srgbClr val="FFFFFF"/>
                </a:solidFill>
                <a:latin typeface="Kalam Bold Bold"/>
              </a:rPr>
              <a:t>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49F65F-EAE0-4EBE-83F6-C1E7FF70AC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362" y="2513143"/>
            <a:ext cx="13094663" cy="59538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44041" y="1542434"/>
            <a:ext cx="4592714" cy="7715866"/>
            <a:chOff x="0" y="0"/>
            <a:chExt cx="6123619" cy="1028782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262722" flipH="1">
              <a:off x="401649" y="4991173"/>
              <a:ext cx="5147273" cy="4619678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9093393">
              <a:off x="546198" y="2089995"/>
              <a:ext cx="2909764" cy="3031004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-244883" flipH="1">
              <a:off x="3569381" y="1661524"/>
              <a:ext cx="2424326" cy="373691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883718" y="5063647"/>
              <a:ext cx="1899685" cy="1899685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3007906" y="8672987"/>
              <a:ext cx="994253" cy="1053513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4234412" y="9726501"/>
              <a:ext cx="529747" cy="561321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789150" y="1211353"/>
              <a:ext cx="1147016" cy="1215381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2975286" y="280660"/>
              <a:ext cx="529747" cy="561321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568687" y="0"/>
              <a:ext cx="794620" cy="841981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 rot="3053436">
            <a:off x="10616112" y="1449363"/>
            <a:ext cx="4021333" cy="3380130"/>
            <a:chOff x="0" y="0"/>
            <a:chExt cx="5361777" cy="4506841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4007639" flipV="1">
              <a:off x="1368111" y="462129"/>
              <a:ext cx="3367627" cy="3582582"/>
            </a:xfrm>
            <a:prstGeom prst="rect">
              <a:avLst/>
            </a:prstGeom>
          </p:spPr>
        </p:pic>
        <p:grpSp>
          <p:nvGrpSpPr>
            <p:cNvPr id="14" name="Group 14"/>
            <p:cNvGrpSpPr/>
            <p:nvPr/>
          </p:nvGrpSpPr>
          <p:grpSpPr>
            <a:xfrm rot="8100000">
              <a:off x="108674" y="3202707"/>
              <a:ext cx="524725" cy="524725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16" name="Group 16"/>
          <p:cNvGrpSpPr/>
          <p:nvPr/>
        </p:nvGrpSpPr>
        <p:grpSpPr>
          <a:xfrm>
            <a:off x="10927813" y="4612989"/>
            <a:ext cx="5321994" cy="4965133"/>
            <a:chOff x="0" y="0"/>
            <a:chExt cx="7095992" cy="662017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 rot="-3670632">
              <a:off x="1345659" y="820820"/>
              <a:ext cx="4816735" cy="4978538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>
              <a:off x="0" y="1272755"/>
              <a:ext cx="2158765" cy="2037334"/>
            </a:xfrm>
            <a:prstGeom prst="rect">
              <a:avLst/>
            </a:prstGeom>
          </p:spPr>
        </p:pic>
      </p:grpSp>
      <p:sp>
        <p:nvSpPr>
          <p:cNvPr id="19" name="TextBox 19"/>
          <p:cNvSpPr txBox="1"/>
          <p:nvPr/>
        </p:nvSpPr>
        <p:spPr>
          <a:xfrm>
            <a:off x="553920" y="1955153"/>
            <a:ext cx="1074408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Kalam Bold Bold"/>
              </a:rPr>
              <a:t>KESIMPULAN</a:t>
            </a:r>
          </a:p>
        </p:txBody>
      </p:sp>
    </p:spTree>
    <p:extLst>
      <p:ext uri="{BB962C8B-B14F-4D97-AF65-F5344CB8AC3E}">
        <p14:creationId xmlns:p14="http://schemas.microsoft.com/office/powerpoint/2010/main" val="3504310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228</Words>
  <Application>Microsoft Office PowerPoint</Application>
  <PresentationFormat>Custom</PresentationFormat>
  <Paragraphs>45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Glacial Indifference Bold</vt:lpstr>
      <vt:lpstr>Glacial Indifference</vt:lpstr>
      <vt:lpstr>Calibri</vt:lpstr>
      <vt:lpstr>Arimo</vt:lpstr>
      <vt:lpstr>Kalam Bold</vt:lpstr>
      <vt:lpstr>Kalam Bold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EKOSISTEM</dc:title>
  <cp:lastModifiedBy>Lenovo</cp:lastModifiedBy>
  <cp:revision>7</cp:revision>
  <dcterms:created xsi:type="dcterms:W3CDTF">2006-08-16T00:00:00Z</dcterms:created>
  <dcterms:modified xsi:type="dcterms:W3CDTF">2022-03-30T22:00:37Z</dcterms:modified>
  <dc:identifier>DAE8dqoorIw</dc:identifier>
</cp:coreProperties>
</file>