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5"/>
  </p:notesMasterIdLst>
  <p:sldIdLst>
    <p:sldId id="256" r:id="rId2"/>
    <p:sldId id="257" r:id="rId3"/>
    <p:sldId id="309" r:id="rId4"/>
    <p:sldId id="295" r:id="rId5"/>
    <p:sldId id="297" r:id="rId6"/>
    <p:sldId id="266" r:id="rId7"/>
    <p:sldId id="270" r:id="rId8"/>
    <p:sldId id="308" r:id="rId9"/>
    <p:sldId id="268" r:id="rId10"/>
    <p:sldId id="274" r:id="rId11"/>
    <p:sldId id="302" r:id="rId12"/>
    <p:sldId id="303" r:id="rId13"/>
    <p:sldId id="304" r:id="rId14"/>
    <p:sldId id="290" r:id="rId15"/>
    <p:sldId id="275" r:id="rId16"/>
    <p:sldId id="280" r:id="rId17"/>
    <p:sldId id="311" r:id="rId18"/>
    <p:sldId id="277" r:id="rId19"/>
    <p:sldId id="312" r:id="rId20"/>
    <p:sldId id="287" r:id="rId21"/>
    <p:sldId id="282" r:id="rId22"/>
    <p:sldId id="292" r:id="rId23"/>
    <p:sldId id="29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68" d="100"/>
          <a:sy n="68" d="100"/>
        </p:scale>
        <p:origin x="14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5F8AA-ABAD-4E49-B7D0-8539595664B8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5F375-CBC7-4EB7-96FB-E7ACE7674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96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92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8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5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85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3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1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2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2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92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3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1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4976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74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72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56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85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939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/>
              <a:t>`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E:\gambar\BIOLOGI\chromosomes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33052" cy="70866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491380"/>
            <a:ext cx="8229600" cy="1676400"/>
          </a:xfrm>
          <a:prstGeom prst="rect">
            <a:avLst/>
          </a:prstGeom>
          <a:solidFill>
            <a:schemeClr val="tx2">
              <a:lumMod val="40000"/>
              <a:lumOff val="60000"/>
              <a:alpha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54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Materi</a:t>
            </a:r>
            <a:r>
              <a:rPr lang="en-ID" sz="54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</a:t>
            </a:r>
            <a:r>
              <a:rPr lang="en-ID" sz="54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genetik</a:t>
            </a:r>
            <a:r>
              <a:rPr lang="en-ID" sz="54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(2-3)</a:t>
            </a:r>
            <a:endParaRPr lang="id-ID" sz="5400" b="1" dirty="0">
              <a:solidFill>
                <a:schemeClr val="bg2"/>
              </a:solidFill>
              <a:latin typeface="Book Antiqua" pitchFamily="18" charset="0"/>
              <a:cs typeface="Andalus" pitchFamily="18" charset="-7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8C808C-A8B4-49EF-B65D-319473EEE5CE}"/>
              </a:ext>
            </a:extLst>
          </p:cNvPr>
          <p:cNvSpPr txBox="1">
            <a:spLocks/>
          </p:cNvSpPr>
          <p:nvPr/>
        </p:nvSpPr>
        <p:spPr>
          <a:xfrm>
            <a:off x="5650416" y="6019800"/>
            <a:ext cx="3493584" cy="838200"/>
          </a:xfrm>
          <a:prstGeom prst="rect">
            <a:avLst/>
          </a:prstGeom>
          <a:solidFill>
            <a:schemeClr val="tx2">
              <a:lumMod val="40000"/>
              <a:lumOff val="60000"/>
              <a:alpha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400" b="1" dirty="0">
                <a:solidFill>
                  <a:srgbClr val="7030A0"/>
                </a:solidFill>
                <a:latin typeface="Book Antiqua" pitchFamily="18" charset="0"/>
                <a:cs typeface="Andalus" pitchFamily="18" charset="-78"/>
              </a:rPr>
              <a:t>By: Lidia </a:t>
            </a:r>
            <a:r>
              <a:rPr lang="en-ID" sz="2400" b="1" dirty="0" err="1">
                <a:solidFill>
                  <a:srgbClr val="7030A0"/>
                </a:solidFill>
                <a:latin typeface="Book Antiqua" pitchFamily="18" charset="0"/>
                <a:cs typeface="Andalus" pitchFamily="18" charset="-78"/>
              </a:rPr>
              <a:t>Martanti</a:t>
            </a:r>
            <a:endParaRPr lang="id-ID" sz="2400" b="1" dirty="0">
              <a:solidFill>
                <a:srgbClr val="7030A0"/>
              </a:solidFill>
              <a:latin typeface="Book Antiqua" pitchFamily="18" charset="0"/>
              <a:cs typeface="Andalus" pitchFamily="18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F26831-F666-41A9-AA36-6FB97F055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05903" y="228600"/>
            <a:ext cx="1338097" cy="1338097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gambar\BIOLOGI\gen.jpg w=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0"/>
            <a:ext cx="9448800" cy="7086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2362200"/>
          </a:xfrm>
          <a:solidFill>
            <a:schemeClr val="tx2">
              <a:lumMod val="40000"/>
              <a:lumOff val="60000"/>
              <a:alpha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Sintesis</a:t>
            </a:r>
            <a:r>
              <a:rPr lang="en-US" sz="60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protein dan </a:t>
            </a:r>
            <a:r>
              <a:rPr lang="en-US" sz="60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Pembentukan</a:t>
            </a:r>
            <a:r>
              <a:rPr lang="en-US" sz="60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</a:t>
            </a:r>
            <a:r>
              <a:rPr lang="en-US" sz="60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sifat</a:t>
            </a:r>
            <a:br>
              <a:rPr lang="en-US" sz="4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</a:br>
            <a:r>
              <a:rPr lang="en-US" sz="40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(E-book: 122-128)</a:t>
            </a:r>
            <a:endParaRPr lang="id-ID" sz="4000" b="1" dirty="0">
              <a:solidFill>
                <a:schemeClr val="bg2"/>
              </a:solidFill>
              <a:latin typeface="Book Antiqua" pitchFamily="18" charset="0"/>
              <a:cs typeface="Andalus" pitchFamily="18" charset="-78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gambar\BIOLOGI\gen.jpg w=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0"/>
            <a:ext cx="9448800" cy="7086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305800" cy="5029200"/>
          </a:xfrm>
          <a:solidFill>
            <a:schemeClr val="tx2">
              <a:lumMod val="40000"/>
              <a:lumOff val="60000"/>
              <a:alpha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TUJUAN PEMBELAJARAN: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rgbClr val="7030A0"/>
                </a:solidFill>
              </a:rPr>
              <a:t>Menganalisis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keterkaitan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antara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sistesa</a:t>
            </a:r>
            <a:r>
              <a:rPr lang="en-US" sz="3600" dirty="0">
                <a:solidFill>
                  <a:srgbClr val="7030A0"/>
                </a:solidFill>
              </a:rPr>
              <a:t> protein dan </a:t>
            </a:r>
            <a:r>
              <a:rPr lang="en-US" sz="3600" dirty="0" err="1">
                <a:solidFill>
                  <a:srgbClr val="7030A0"/>
                </a:solidFill>
              </a:rPr>
              <a:t>pembentukan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sifat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makhluk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hidup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rgbClr val="00B050"/>
                </a:solidFill>
              </a:rPr>
              <a:t>Merumuskan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urutan</a:t>
            </a:r>
            <a:r>
              <a:rPr lang="en-US" sz="3600" dirty="0">
                <a:solidFill>
                  <a:srgbClr val="00B050"/>
                </a:solidFill>
              </a:rPr>
              <a:t> proses </a:t>
            </a:r>
            <a:r>
              <a:rPr lang="en-US" sz="3600" dirty="0" err="1">
                <a:solidFill>
                  <a:srgbClr val="00B050"/>
                </a:solidFill>
              </a:rPr>
              <a:t>sintesis</a:t>
            </a:r>
            <a:r>
              <a:rPr lang="en-US" sz="3600" dirty="0">
                <a:solidFill>
                  <a:srgbClr val="00B050"/>
                </a:solidFill>
              </a:rPr>
              <a:t> protein </a:t>
            </a:r>
            <a:r>
              <a:rPr lang="en-US" sz="3600" dirty="0" err="1">
                <a:solidFill>
                  <a:srgbClr val="00B050"/>
                </a:solidFill>
              </a:rPr>
              <a:t>dalam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kaitannya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dengan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penyampaian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kode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genetik</a:t>
            </a:r>
            <a:r>
              <a:rPr lang="en-US" sz="3600" dirty="0">
                <a:solidFill>
                  <a:srgbClr val="00B050"/>
                </a:solidFill>
              </a:rPr>
              <a:t> (DNA-RNA-Protein)</a:t>
            </a:r>
          </a:p>
        </p:txBody>
      </p:sp>
    </p:spTree>
    <p:extLst>
      <p:ext uri="{BB962C8B-B14F-4D97-AF65-F5344CB8AC3E}">
        <p14:creationId xmlns:p14="http://schemas.microsoft.com/office/powerpoint/2010/main" val="2850414361"/>
      </p:ext>
    </p:extLst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Gbr. DNA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243913" y="0"/>
            <a:ext cx="507908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d-ID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DNA</a:t>
            </a:r>
          </a:p>
          <a:p>
            <a:r>
              <a:rPr lang="id-ID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id-ID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deoxyribonucleic acid)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828800"/>
            <a:ext cx="7848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rgbClr val="FFFF00"/>
                </a:solidFill>
              </a:rPr>
              <a:t>sejenis biomolekul yang menyimpan dan menyandi. DNA merupakan </a:t>
            </a:r>
            <a:r>
              <a:rPr lang="id-ID" sz="2800" b="1" dirty="0">
                <a:solidFill>
                  <a:srgbClr val="FFFF00"/>
                </a:solidFill>
              </a:rPr>
              <a:t>asam nukleat</a:t>
            </a:r>
            <a:r>
              <a:rPr lang="id-ID" sz="2800" dirty="0">
                <a:solidFill>
                  <a:srgbClr val="FFFF00"/>
                </a:solidFill>
              </a:rPr>
              <a:t>; bersamaan dengan </a:t>
            </a:r>
            <a:r>
              <a:rPr lang="id-ID" sz="2800" b="1" dirty="0">
                <a:solidFill>
                  <a:srgbClr val="FFFF00"/>
                </a:solidFill>
              </a:rPr>
              <a:t>protein</a:t>
            </a:r>
            <a:r>
              <a:rPr lang="id-ID" sz="2800" dirty="0">
                <a:solidFill>
                  <a:srgbClr val="FFFF00"/>
                </a:solidFill>
              </a:rPr>
              <a:t> dan </a:t>
            </a:r>
            <a:r>
              <a:rPr lang="id-ID" sz="2800" b="1" dirty="0">
                <a:solidFill>
                  <a:srgbClr val="FFFF00"/>
                </a:solidFill>
              </a:rPr>
              <a:t>karbohidrat.</a:t>
            </a:r>
          </a:p>
          <a:p>
            <a:endParaRPr lang="id-ID" sz="2800" dirty="0">
              <a:solidFill>
                <a:srgbClr val="FFFF00"/>
              </a:solidFill>
            </a:endParaRPr>
          </a:p>
          <a:p>
            <a:r>
              <a:rPr lang="id-ID" sz="2800" dirty="0"/>
              <a:t>DNA sering disebut asam inti / asam nukleat karena, terdapat didalam nukleus (inti sel). Adapula yang berada di luar nukleus misalnya, Kloroplas dan Mitokondria.</a:t>
            </a:r>
          </a:p>
          <a:p>
            <a:r>
              <a:rPr lang="id-ID" sz="2800" dirty="0"/>
              <a:t>DNA berperan penting dalam menentukan sifat individu.</a:t>
            </a:r>
          </a:p>
        </p:txBody>
      </p:sp>
    </p:spTree>
    <p:extLst>
      <p:ext uri="{BB962C8B-B14F-4D97-AF65-F5344CB8AC3E}">
        <p14:creationId xmlns:p14="http://schemas.microsoft.com/office/powerpoint/2010/main" val="187148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London_Eye_at_night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>
            <a:off x="2133600" y="228600"/>
            <a:ext cx="4984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Sifat – Sifat DNA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219200"/>
            <a:ext cx="8458200" cy="5257800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id-ID" sz="2800" dirty="0">
                <a:solidFill>
                  <a:schemeClr val="tx1"/>
                </a:solidFill>
              </a:rPr>
              <a:t>Jumlah A = T</a:t>
            </a:r>
          </a:p>
          <a:p>
            <a:pPr marL="342900" indent="-342900"/>
            <a:r>
              <a:rPr lang="id-ID" sz="2800" dirty="0">
                <a:solidFill>
                  <a:schemeClr val="tx1"/>
                </a:solidFill>
              </a:rPr>
              <a:t>	Jumlah G = C</a:t>
            </a:r>
          </a:p>
          <a:p>
            <a:pPr marL="342900" indent="-342900">
              <a:buAutoNum type="arabicPeriod" startAt="2"/>
            </a:pPr>
            <a:r>
              <a:rPr lang="id-ID" sz="2800" dirty="0">
                <a:solidFill>
                  <a:schemeClr val="tx1"/>
                </a:solidFill>
              </a:rPr>
              <a:t>Urutan basa dan panjang DNA yang berbeda-beda (/species)</a:t>
            </a:r>
          </a:p>
          <a:p>
            <a:pPr marL="342900" indent="-342900">
              <a:buAutoNum type="arabicPeriod" startAt="2"/>
            </a:pPr>
            <a:r>
              <a:rPr lang="id-ID" sz="2800" dirty="0">
                <a:solidFill>
                  <a:schemeClr val="tx1"/>
                </a:solidFill>
              </a:rPr>
              <a:t>Jumlah basa yang berbeda (/species)</a:t>
            </a:r>
          </a:p>
          <a:p>
            <a:pPr marL="342900" indent="-342900">
              <a:buAutoNum type="arabicPeriod" startAt="2"/>
            </a:pPr>
            <a:r>
              <a:rPr lang="id-ID" sz="2800" dirty="0">
                <a:solidFill>
                  <a:schemeClr val="tx1"/>
                </a:solidFill>
              </a:rPr>
              <a:t>DNA merupakan molekul hidup</a:t>
            </a:r>
          </a:p>
          <a:p>
            <a:pPr marL="342900" indent="-342900">
              <a:buAutoNum type="arabicPeriod" startAt="2"/>
            </a:pPr>
            <a:r>
              <a:rPr lang="id-ID" sz="2800" dirty="0">
                <a:solidFill>
                  <a:schemeClr val="tx1"/>
                </a:solidFill>
              </a:rPr>
              <a:t>Bersifat stabil</a:t>
            </a:r>
          </a:p>
          <a:p>
            <a:pPr marL="342900" indent="-342900">
              <a:buAutoNum type="arabicPeriod" startAt="2"/>
            </a:pPr>
            <a:r>
              <a:rPr lang="id-ID" sz="2800" dirty="0">
                <a:solidFill>
                  <a:schemeClr val="tx1"/>
                </a:solidFill>
              </a:rPr>
              <a:t>Menyimpan Gen</a:t>
            </a:r>
          </a:p>
          <a:p>
            <a:pPr marL="342900" indent="-342900">
              <a:buAutoNum type="arabicPeriod" startAt="2"/>
            </a:pPr>
            <a:r>
              <a:rPr lang="id-ID" sz="2800" dirty="0">
                <a:solidFill>
                  <a:schemeClr val="tx1"/>
                </a:solidFill>
              </a:rPr>
              <a:t>Terdapat fragmen berulang.</a:t>
            </a:r>
          </a:p>
        </p:txBody>
      </p:sp>
    </p:spTree>
    <p:extLst>
      <p:ext uri="{BB962C8B-B14F-4D97-AF65-F5344CB8AC3E}">
        <p14:creationId xmlns:p14="http://schemas.microsoft.com/office/powerpoint/2010/main" val="270084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>
                <a:solidFill>
                  <a:schemeClr val="accent6">
                    <a:lumMod val="50000"/>
                  </a:schemeClr>
                </a:solidFill>
              </a:rPr>
              <a:t>STRUKTUR DNA</a:t>
            </a:r>
          </a:p>
        </p:txBody>
      </p:sp>
      <p:pic>
        <p:nvPicPr>
          <p:cNvPr id="6146" name="Picture 2" descr="E:\gambar\BIOLOGI\ikatan hydroge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990600" y="1331118"/>
            <a:ext cx="6549490" cy="486506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3600" dirty="0">
                <a:solidFill>
                  <a:schemeClr val="accent6">
                    <a:lumMod val="50000"/>
                  </a:schemeClr>
                </a:solidFill>
              </a:rPr>
              <a:t>NUKLEOTIDA &amp; NUKLEOSIDA</a:t>
            </a:r>
          </a:p>
        </p:txBody>
      </p:sp>
      <p:pic>
        <p:nvPicPr>
          <p:cNvPr id="8194" name="Picture 2" descr="E:\gambar\BIOLOGI\susunan nukleotida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603910" y="1346752"/>
            <a:ext cx="5542426" cy="3658001"/>
          </a:xfrm>
          <a:prstGeom prst="rect">
            <a:avLst/>
          </a:prstGeom>
          <a:noFill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2E83E5-2625-4103-AEFA-B81F6463957D}"/>
              </a:ext>
            </a:extLst>
          </p:cNvPr>
          <p:cNvSpPr txBox="1">
            <a:spLocks/>
          </p:cNvSpPr>
          <p:nvPr/>
        </p:nvSpPr>
        <p:spPr>
          <a:xfrm>
            <a:off x="206361" y="5222423"/>
            <a:ext cx="8731277" cy="1202788"/>
          </a:xfrm>
          <a:prstGeom prst="rect">
            <a:avLst/>
          </a:prstGeom>
          <a:solidFill>
            <a:schemeClr val="tx2">
              <a:lumMod val="40000"/>
              <a:lumOff val="60000"/>
              <a:alpha val="90000"/>
            </a:schemeClr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Nukleotida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= 1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deoksiribosa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, 1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fosfat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, 1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basa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nitrogen</a:t>
            </a:r>
          </a:p>
          <a:p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Nukleosida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=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nukleotida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yg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tidak</a:t>
            </a:r>
            <a:r>
              <a:rPr lang="en-US" sz="2800" b="1" dirty="0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 punya </a:t>
            </a:r>
            <a:r>
              <a:rPr lang="en-US" sz="2800" b="1" dirty="0" err="1">
                <a:solidFill>
                  <a:schemeClr val="bg2"/>
                </a:solidFill>
                <a:latin typeface="Book Antiqua" pitchFamily="18" charset="0"/>
                <a:cs typeface="Andalus" pitchFamily="18" charset="-78"/>
              </a:rPr>
              <a:t>fospat</a:t>
            </a:r>
            <a:endParaRPr lang="id-ID" sz="2800" b="1" dirty="0">
              <a:solidFill>
                <a:schemeClr val="bg2"/>
              </a:solidFill>
              <a:latin typeface="Book Antiqua" pitchFamily="18" charset="0"/>
              <a:cs typeface="Andalus" pitchFamily="18" charset="-78"/>
            </a:endParaRPr>
          </a:p>
        </p:txBody>
      </p:sp>
    </p:spTree>
  </p:cSld>
  <p:clrMapOvr>
    <a:masterClrMapping/>
  </p:clrMapOvr>
  <p:transition spd="slow">
    <p:whee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Proses DNA </a:t>
            </a:r>
            <a:r>
              <a:rPr lang="id-I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ingdings" pitchFamily="2" charset="2"/>
              </a:rPr>
              <a:t></a:t>
            </a:r>
            <a:r>
              <a:rPr lang="id-I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RNA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742D477-F1BA-4AF9-AC3F-FAF5F567E1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84710" y="1752600"/>
            <a:ext cx="6711950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</a:rPr>
              <a:t>1. </a:t>
            </a:r>
            <a:r>
              <a:rPr lang="id-ID" sz="4000" dirty="0">
                <a:solidFill>
                  <a:srgbClr val="C00000"/>
                </a:solidFill>
              </a:rPr>
              <a:t>DNA </a:t>
            </a:r>
            <a:r>
              <a:rPr lang="id-ID" sz="4000" dirty="0">
                <a:solidFill>
                  <a:srgbClr val="C00000"/>
                </a:solidFill>
                <a:sym typeface="Wingdings" pitchFamily="2" charset="2"/>
              </a:rPr>
              <a:t> RNA dibantu dengan </a:t>
            </a:r>
            <a:r>
              <a:rPr lang="id-ID" sz="40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sym typeface="Wingdings" pitchFamily="2" charset="2"/>
              </a:rPr>
              <a:t>enzim RNA Polimeras</a:t>
            </a:r>
            <a:r>
              <a:rPr lang="en-US" sz="40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sym typeface="Wingdings" pitchFamily="2" charset="2"/>
              </a:rPr>
              <a:t>e</a:t>
            </a:r>
            <a:r>
              <a:rPr lang="id-ID" sz="4000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r>
              <a:rPr lang="id-ID" sz="4000" dirty="0">
                <a:solidFill>
                  <a:srgbClr val="C00000"/>
                </a:solidFill>
                <a:sym typeface="Wingdings" pitchFamily="2" charset="2"/>
              </a:rPr>
              <a:t>2. Prosesnya bernama </a:t>
            </a:r>
            <a:r>
              <a:rPr lang="id-ID" sz="4000" b="1" dirty="0"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sym typeface="Wingdings" pitchFamily="2" charset="2"/>
              </a:rPr>
              <a:t>TRANSKRIPSI  DNA.</a:t>
            </a:r>
            <a:endParaRPr lang="id-ID" sz="4000" dirty="0"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sym typeface="Wingdings" pitchFamily="2" charset="2"/>
            </a:endParaRPr>
          </a:p>
          <a:p>
            <a:pPr algn="ctr"/>
            <a:endParaRPr lang="id-ID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652678"/>
      </p:ext>
    </p:extLst>
  </p:cSld>
  <p:clrMapOvr>
    <a:masterClrMapping/>
  </p:clrMapOvr>
  <p:transition spd="slow">
    <p:whee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>
                <a:solidFill>
                  <a:schemeClr val="accent6">
                    <a:lumMod val="50000"/>
                  </a:schemeClr>
                </a:solidFill>
              </a:rPr>
              <a:t>TAHAP REPLIKASI DNA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7478100" cy="419548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600" b="1" dirty="0">
                <a:solidFill>
                  <a:schemeClr val="accent1">
                    <a:lumMod val="75000"/>
                  </a:schemeClr>
                </a:solidFill>
              </a:rPr>
              <a:t>DENATURASI (PEMISAHAN) UNTAIAN DNA INDUK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600" b="1" dirty="0">
                <a:solidFill>
                  <a:schemeClr val="accent1">
                    <a:lumMod val="75000"/>
                  </a:schemeClr>
                </a:solidFill>
              </a:rPr>
              <a:t>INISIASI SINTESIS DNA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600" b="1" dirty="0">
                <a:solidFill>
                  <a:schemeClr val="accent1">
                    <a:lumMod val="75000"/>
                  </a:schemeClr>
                </a:solidFill>
              </a:rPr>
              <a:t>PEMANJANGAN UNTAIAN DNA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600" b="1" dirty="0">
                <a:solidFill>
                  <a:schemeClr val="accent1">
                    <a:lumMod val="75000"/>
                  </a:schemeClr>
                </a:solidFill>
              </a:rPr>
              <a:t>LIGASI FRAGMEN-FRAGMEN DNA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600" b="1" dirty="0">
                <a:solidFill>
                  <a:schemeClr val="accent1">
                    <a:lumMod val="75000"/>
                  </a:schemeClr>
                </a:solidFill>
              </a:rPr>
              <a:t>TERMINASI SINTESIS DNA</a:t>
            </a:r>
          </a:p>
        </p:txBody>
      </p:sp>
    </p:spTree>
  </p:cSld>
  <p:clrMapOvr>
    <a:masterClrMapping/>
  </p:clrMapOvr>
  <p:transition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4525963"/>
          </a:xfrm>
        </p:spPr>
        <p:txBody>
          <a:bodyPr>
            <a:normAutofit fontScale="92500"/>
          </a:bodyPr>
          <a:lstStyle/>
          <a:p>
            <a:r>
              <a:rPr lang="id-ID" sz="4000" dirty="0"/>
              <a:t>STRUKTUR RNA</a:t>
            </a:r>
          </a:p>
          <a:p>
            <a:pPr>
              <a:buNone/>
            </a:pPr>
            <a:endParaRPr lang="id-ID" sz="4000" dirty="0"/>
          </a:p>
          <a:p>
            <a:r>
              <a:rPr lang="id-ID" sz="4000" dirty="0"/>
              <a:t>JENIS RNA :</a:t>
            </a:r>
          </a:p>
          <a:p>
            <a:pPr marL="742950" indent="-742950">
              <a:buAutoNum type="arabicPeriod"/>
            </a:pPr>
            <a:r>
              <a:rPr lang="en-US" sz="4000" dirty="0"/>
              <a:t>d</a:t>
            </a:r>
            <a:r>
              <a:rPr lang="id-ID" sz="4000" dirty="0"/>
              <a:t>RNA</a:t>
            </a:r>
            <a:r>
              <a:rPr lang="en-US" sz="4000" dirty="0"/>
              <a:t>/mRNA</a:t>
            </a:r>
            <a:endParaRPr lang="id-ID" sz="4000" dirty="0"/>
          </a:p>
          <a:p>
            <a:pPr marL="742950" indent="-742950">
              <a:buAutoNum type="arabicPeriod"/>
            </a:pPr>
            <a:r>
              <a:rPr lang="id-ID" sz="4000" dirty="0"/>
              <a:t>tRNA</a:t>
            </a:r>
          </a:p>
          <a:p>
            <a:pPr marL="742950" indent="-742950">
              <a:buAutoNum type="arabicPeriod"/>
            </a:pPr>
            <a:r>
              <a:rPr lang="en-US" sz="4000" dirty="0"/>
              <a:t>r</a:t>
            </a:r>
            <a:r>
              <a:rPr lang="id-ID" sz="4000" dirty="0"/>
              <a:t>RNA</a:t>
            </a:r>
          </a:p>
        </p:txBody>
      </p:sp>
      <p:pic>
        <p:nvPicPr>
          <p:cNvPr id="2051" name="Picture 3" descr="I:\gambar genetika&amp; mutasi\RNA-stru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3935" y="1389959"/>
            <a:ext cx="4124555" cy="495794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28800" y="252779"/>
            <a:ext cx="49289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72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Macam RNA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84710" y="1653047"/>
            <a:ext cx="8125890" cy="4671553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id-ID" sz="2800" dirty="0">
                <a:solidFill>
                  <a:srgbClr val="FF0000"/>
                </a:solidFill>
              </a:rPr>
              <a:t>RNA</a:t>
            </a:r>
            <a:r>
              <a:rPr lang="en-US" sz="2800" dirty="0">
                <a:solidFill>
                  <a:srgbClr val="FF0000"/>
                </a:solidFill>
              </a:rPr>
              <a:t> / mRNA</a:t>
            </a:r>
            <a:r>
              <a:rPr lang="id-ID" sz="2800" dirty="0">
                <a:solidFill>
                  <a:srgbClr val="FF0000"/>
                </a:solidFill>
              </a:rPr>
              <a:t> (messenger RNA)</a:t>
            </a:r>
          </a:p>
          <a:p>
            <a:pPr marL="342900" indent="-342900"/>
            <a:r>
              <a:rPr lang="id-ID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	</a:t>
            </a:r>
            <a:r>
              <a:rPr lang="id-ID" sz="2800" dirty="0">
                <a:solidFill>
                  <a:schemeClr val="tx1"/>
                </a:solidFill>
              </a:rPr>
              <a:t>Membawa informasi pengkode menuju ribosom yang merupakan tempat sintesis protein.</a:t>
            </a:r>
          </a:p>
          <a:p>
            <a:pPr marL="342900" indent="-342900"/>
            <a:r>
              <a:rPr lang="id-ID" sz="2800" dirty="0">
                <a:solidFill>
                  <a:schemeClr val="tx1"/>
                </a:solidFill>
              </a:rPr>
              <a:t>	Macam mRNA yang dibentuk oleh DNA tergantung jenis protein yang akan disusun. Oleh karena itu, mRNA ini dapat ditemukan di dalam inti sel dan di sitoplasma. 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/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id-ID" sz="2800" dirty="0">
                <a:solidFill>
                  <a:schemeClr val="tx1"/>
                </a:solidFill>
              </a:rPr>
              <a:t>mRNA ini membawa informasi genetik dari DNA ke ribosom. </a:t>
            </a:r>
          </a:p>
        </p:txBody>
      </p:sp>
    </p:spTree>
    <p:extLst>
      <p:ext uri="{BB962C8B-B14F-4D97-AF65-F5344CB8AC3E}">
        <p14:creationId xmlns:p14="http://schemas.microsoft.com/office/powerpoint/2010/main" val="3982527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3074" name="Picture 2" descr="Bagian-bagian-t-RN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68625" y="2245519"/>
            <a:ext cx="2428875" cy="3810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2400" y="152400"/>
            <a:ext cx="7772400" cy="4267200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533400" y="457200"/>
            <a:ext cx="6705600" cy="3970318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</a:rPr>
              <a:t>2. RNA-t (transfer RNA)</a:t>
            </a:r>
          </a:p>
          <a:p>
            <a:r>
              <a:rPr lang="id-ID" sz="2800" dirty="0">
                <a:solidFill>
                  <a:schemeClr val="bg1"/>
                </a:solidFill>
              </a:rPr>
              <a:t>     RNA pemindah dan merupakan RNA yang terpendek. Fungsi tRNA adalah membawa asam amino yang akan disintesis menjadi polipeptida ke dalam ribosom.</a:t>
            </a:r>
          </a:p>
          <a:p>
            <a:r>
              <a:rPr lang="id-ID" sz="2800" dirty="0">
                <a:solidFill>
                  <a:schemeClr val="bg1"/>
                </a:solidFill>
              </a:rPr>
              <a:t>Tugas tRNA adalah, mendatangi kode genetik (kodon) pada RNA-d sambil membawa asam amino yang sesuai.</a:t>
            </a:r>
          </a:p>
          <a:p>
            <a:endParaRPr lang="id-ID" sz="2800" dirty="0">
              <a:solidFill>
                <a:schemeClr val="bg1"/>
              </a:solidFill>
            </a:endParaRPr>
          </a:p>
        </p:txBody>
      </p:sp>
      <p:pic>
        <p:nvPicPr>
          <p:cNvPr id="7" name="Content Placeholder 3" descr="d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4710" y="304800"/>
            <a:ext cx="8278290" cy="5181600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200" dirty="0">
                <a:solidFill>
                  <a:schemeClr val="bg1"/>
                </a:solidFill>
              </a:rPr>
              <a:t>2</a:t>
            </a:r>
            <a:r>
              <a:rPr lang="id-ID" sz="3200" b="1" dirty="0">
                <a:solidFill>
                  <a:schemeClr val="bg1"/>
                </a:solidFill>
              </a:rPr>
              <a:t>.</a:t>
            </a:r>
            <a:r>
              <a:rPr lang="id-ID" b="1" dirty="0">
                <a:solidFill>
                  <a:schemeClr val="bg1"/>
                </a:solidFill>
              </a:rPr>
              <a:t> </a:t>
            </a:r>
            <a:r>
              <a:rPr lang="id-ID" sz="2800" b="1" dirty="0">
                <a:solidFill>
                  <a:srgbClr val="002060"/>
                </a:solidFill>
              </a:rPr>
              <a:t>RNA-t (transfer RNA)</a:t>
            </a:r>
          </a:p>
          <a:p>
            <a:r>
              <a:rPr lang="id-ID" sz="2800" b="1" dirty="0">
                <a:solidFill>
                  <a:schemeClr val="tx1"/>
                </a:solidFill>
              </a:rPr>
              <a:t>     RNA pemindah dan merupakan RNA yang terpendek. Fungsi tRNA adalah membawa asam amino yang akan </a:t>
            </a:r>
            <a:r>
              <a:rPr lang="id-ID" sz="2800" dirty="0">
                <a:solidFill>
                  <a:schemeClr val="tx1"/>
                </a:solidFill>
              </a:rPr>
              <a:t>disintesis menjadi polipeptida ke dalam ribosom.</a:t>
            </a:r>
          </a:p>
          <a:p>
            <a:r>
              <a:rPr lang="id-ID" sz="2800" dirty="0">
                <a:solidFill>
                  <a:schemeClr val="tx1"/>
                </a:solidFill>
              </a:rPr>
              <a:t>Tugas tRNA adalah, mendatangi kode genetik (kodon) pada RNA-d sambil membawa asam amino yang sesuai.</a:t>
            </a:r>
          </a:p>
        </p:txBody>
      </p:sp>
    </p:spTree>
    <p:extLst>
      <p:ext uri="{BB962C8B-B14F-4D97-AF65-F5344CB8AC3E}">
        <p14:creationId xmlns:p14="http://schemas.microsoft.com/office/powerpoint/2010/main" val="174435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d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>
            <a:off x="1219200" y="1676400"/>
            <a:ext cx="6934200" cy="4038600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1219200" y="1432144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/>
              <a:t>3. </a:t>
            </a:r>
            <a:r>
              <a:rPr lang="en-US" sz="2800" dirty="0"/>
              <a:t>r</a:t>
            </a:r>
            <a:r>
              <a:rPr lang="id-ID" sz="4000" dirty="0"/>
              <a:t>RNA (ribosomal RNA)</a:t>
            </a:r>
          </a:p>
          <a:p>
            <a:pPr algn="just"/>
            <a:r>
              <a:rPr lang="id-ID" sz="2800" dirty="0"/>
              <a:t>     merupakan penyusun ribosom.</a:t>
            </a:r>
          </a:p>
          <a:p>
            <a:pPr algn="just"/>
            <a:r>
              <a:rPr lang="en-US" sz="2800" dirty="0"/>
              <a:t>r</a:t>
            </a:r>
            <a:r>
              <a:rPr lang="id-ID" sz="2800" dirty="0"/>
              <a:t>RNA berfungsi sebagai penyelaras pada proses sintesis polipeptida. </a:t>
            </a:r>
            <a:endParaRPr lang="en-US" sz="2800" dirty="0"/>
          </a:p>
          <a:p>
            <a:pPr algn="just"/>
            <a:r>
              <a:rPr lang="en-US" sz="2800" dirty="0"/>
              <a:t>r</a:t>
            </a:r>
            <a:r>
              <a:rPr lang="id-ID" sz="2800" dirty="0"/>
              <a:t>RNA</a:t>
            </a:r>
            <a:r>
              <a:rPr lang="en-US" sz="2800" dirty="0"/>
              <a:t> </a:t>
            </a:r>
            <a:r>
              <a:rPr lang="id-ID" sz="2800" dirty="0"/>
              <a:t>menyediakan tempat perakitan polipeptida. </a:t>
            </a:r>
          </a:p>
          <a:p>
            <a:pPr algn="just"/>
            <a:r>
              <a:rPr lang="id-ID" sz="2800" dirty="0"/>
              <a:t>Jumlah RNA-r paling banyak diantara yang lain</a:t>
            </a:r>
          </a:p>
          <a:p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598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RNA </a:t>
            </a:r>
            <a:r>
              <a:rPr lang="en-US" dirty="0" err="1"/>
              <a:t>dan</a:t>
            </a:r>
            <a:r>
              <a:rPr lang="en-US" dirty="0"/>
              <a:t> DNA</a:t>
            </a:r>
          </a:p>
        </p:txBody>
      </p:sp>
      <p:pic>
        <p:nvPicPr>
          <p:cNvPr id="2050" name="Picture 2" descr="D:\LIDIA\SMP-SMA 2016-2017\intr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05000" y="1122503"/>
            <a:ext cx="5181600" cy="54480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PERBEDAAN RNA &amp; DNA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94010" y="1600200"/>
            <a:ext cx="7955980" cy="414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84870"/>
            <a:ext cx="5077890" cy="918882"/>
          </a:xfrm>
        </p:spPr>
        <p:txBody>
          <a:bodyPr/>
          <a:lstStyle/>
          <a:p>
            <a:pPr algn="ctr"/>
            <a:r>
              <a:rPr lang="en-US" dirty="0"/>
              <a:t>TRANSKRIPSI</a:t>
            </a:r>
            <a:endParaRPr lang="id-ID" dirty="0"/>
          </a:p>
        </p:txBody>
      </p:sp>
      <p:pic>
        <p:nvPicPr>
          <p:cNvPr id="5" name="Picture 2" descr="Tahapan Sintesis Protein | Mikirbae.com">
            <a:extLst>
              <a:ext uri="{FF2B5EF4-FFF2-40B4-BE49-F238E27FC236}">
                <a16:creationId xmlns:a16="http://schemas.microsoft.com/office/drawing/2014/main" id="{493B0476-6E7B-4BC1-8475-1312F9C53F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69533"/>
            <a:ext cx="7086600" cy="491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2933-E048-4B7C-9CDC-32ACE0F04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925"/>
            <a:ext cx="6711654" cy="4195481"/>
          </a:xfrm>
        </p:spPr>
        <p:txBody>
          <a:bodyPr/>
          <a:lstStyle/>
          <a:p>
            <a:endParaRPr lang="en-US"/>
          </a:p>
        </p:txBody>
      </p:sp>
      <p:pic>
        <p:nvPicPr>
          <p:cNvPr id="3074" name="Picture 2" descr="Tahapan Sintesis Protein | Biologi Kelas 11">
            <a:extLst>
              <a:ext uri="{FF2B5EF4-FFF2-40B4-BE49-F238E27FC236}">
                <a16:creationId xmlns:a16="http://schemas.microsoft.com/office/drawing/2014/main" id="{AB014402-E120-4028-A3F6-1FF1030C56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8889"/>
          <a:stretch/>
        </p:blipFill>
        <p:spPr bwMode="auto">
          <a:xfrm>
            <a:off x="1905000" y="317496"/>
            <a:ext cx="5334000" cy="622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594227"/>
      </p:ext>
    </p:extLst>
  </p:cSld>
  <p:clrMapOvr>
    <a:masterClrMapping/>
  </p:clrMapOvr>
  <p:transition spd="slow"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4724400" cy="715962"/>
          </a:xfrm>
        </p:spPr>
        <p:txBody>
          <a:bodyPr/>
          <a:lstStyle/>
          <a:p>
            <a:r>
              <a:rPr lang="id-ID" dirty="0"/>
              <a:t>SINTESIS PROTEIN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2050" name="Picture 2" descr="Proses Sintesis Protein (Tahapan atau Urutan Sintesis Protein | Transkripsi  &amp;amp; Translasi)">
            <a:extLst>
              <a:ext uri="{FF2B5EF4-FFF2-40B4-BE49-F238E27FC236}">
                <a16:creationId xmlns:a16="http://schemas.microsoft.com/office/drawing/2014/main" id="{0B067C80-0C44-4277-B9B9-BADAC42E0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78" y="1295399"/>
            <a:ext cx="8390021" cy="496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" name="Picture 2" descr="D:\images.jpg">
            <a:extLst>
              <a:ext uri="{FF2B5EF4-FFF2-40B4-BE49-F238E27FC236}">
                <a16:creationId xmlns:a16="http://schemas.microsoft.com/office/drawing/2014/main" id="{B719BE90-98F2-45B3-80F1-C921AE83B1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21687" b="11187"/>
          <a:stretch/>
        </p:blipFill>
        <p:spPr bwMode="auto">
          <a:xfrm>
            <a:off x="342900" y="1295400"/>
            <a:ext cx="84582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220218"/>
      </p:ext>
    </p:extLst>
  </p:cSld>
  <p:clrMapOvr>
    <a:masterClrMapping/>
  </p:clrMapOvr>
  <p:transition spd="slow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:\gambar genetika&amp; mutasi\genetic code.gif">
            <a:extLst>
              <a:ext uri="{FF2B5EF4-FFF2-40B4-BE49-F238E27FC236}">
                <a16:creationId xmlns:a16="http://schemas.microsoft.com/office/drawing/2014/main" id="{2FE89E07-5803-4FBF-84EB-74CB54BB25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6705600" cy="61116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As.amino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Transkripsi</a:t>
            </a: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85000" lnSpcReduction="20000"/>
          </a:bodyPr>
          <a:lstStyle/>
          <a:p>
            <a:pPr lvl="0"/>
            <a:endParaRPr lang="en-US" sz="2400" dirty="0"/>
          </a:p>
          <a:p>
            <a:pPr lvl="0"/>
            <a:r>
              <a:rPr lang="en-US" sz="2400" dirty="0" err="1"/>
              <a:t>Rantai</a:t>
            </a:r>
            <a:r>
              <a:rPr lang="en-US" sz="2400" dirty="0"/>
              <a:t> sense (</a:t>
            </a:r>
            <a:r>
              <a:rPr lang="en-US" sz="2400" dirty="0" err="1"/>
              <a:t>Pengkode</a:t>
            </a:r>
            <a:r>
              <a:rPr lang="en-US" sz="2400" dirty="0"/>
              <a:t>)</a:t>
            </a:r>
          </a:p>
          <a:p>
            <a:pPr marL="0" lvl="0" indent="0">
              <a:buNone/>
            </a:pPr>
            <a:r>
              <a:rPr lang="en-US" sz="2400" dirty="0"/>
              <a:t>			5’ – CGT – CCT – GGT – CGT – TGT – TGG - 3’</a:t>
            </a:r>
          </a:p>
          <a:p>
            <a:pPr lvl="0"/>
            <a:endParaRPr lang="en-US" sz="2400" dirty="0"/>
          </a:p>
          <a:p>
            <a:r>
              <a:rPr lang="en-US" sz="2400" dirty="0" err="1"/>
              <a:t>Rantai</a:t>
            </a:r>
            <a:r>
              <a:rPr lang="en-US" sz="2400" dirty="0"/>
              <a:t> antisense (</a:t>
            </a:r>
            <a:r>
              <a:rPr lang="en-US" sz="2400" dirty="0" err="1"/>
              <a:t>cetakan</a:t>
            </a:r>
            <a:r>
              <a:rPr lang="en-US" sz="2400" dirty="0"/>
              <a:t>/ template)</a:t>
            </a:r>
          </a:p>
          <a:p>
            <a:pPr marL="1371623" lvl="3" indent="0">
              <a:buNone/>
            </a:pPr>
            <a:r>
              <a:rPr lang="en-US" sz="2400" dirty="0"/>
              <a:t>3’ –GCA – GGA – CCA – GCA – ACA - ACC- 5’</a:t>
            </a:r>
          </a:p>
          <a:p>
            <a:pPr lvl="1">
              <a:buNone/>
            </a:pPr>
            <a:r>
              <a:rPr lang="en-US" sz="2000" dirty="0"/>
              <a:t>				</a:t>
            </a:r>
            <a:r>
              <a:rPr lang="en-US" sz="2400" dirty="0" err="1"/>
              <a:t>Transkripsi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Kodon</a:t>
            </a:r>
            <a:r>
              <a:rPr lang="en-US" sz="2400" dirty="0"/>
              <a:t>	 -CGU – CCU – GGU – CGU – UGU - UGG- (RNA d/m)		</a:t>
            </a:r>
          </a:p>
          <a:p>
            <a:pPr>
              <a:buNone/>
            </a:pPr>
            <a:r>
              <a:rPr lang="en-US" sz="2400" dirty="0"/>
              <a:t>	</a:t>
            </a:r>
          </a:p>
          <a:p>
            <a:pPr>
              <a:buNone/>
            </a:pPr>
            <a:r>
              <a:rPr lang="en-US" sz="2400" dirty="0"/>
              <a:t>	CGU = </a:t>
            </a:r>
            <a:r>
              <a:rPr lang="en-US" sz="2400" dirty="0" err="1"/>
              <a:t>arginin</a:t>
            </a:r>
            <a:r>
              <a:rPr lang="en-US" sz="2400" dirty="0"/>
              <a:t>	GGU = </a:t>
            </a:r>
            <a:r>
              <a:rPr lang="en-US" sz="2400" dirty="0" err="1"/>
              <a:t>glisin</a:t>
            </a:r>
            <a:r>
              <a:rPr lang="en-US" sz="2400" dirty="0"/>
              <a:t>	UGG = </a:t>
            </a:r>
            <a:r>
              <a:rPr lang="en-US" sz="2400" dirty="0" err="1"/>
              <a:t>Trp</a:t>
            </a:r>
            <a:r>
              <a:rPr lang="en-US" sz="2400" dirty="0"/>
              <a:t>/stop </a:t>
            </a:r>
            <a:r>
              <a:rPr lang="en-US" sz="2400" dirty="0" err="1"/>
              <a:t>codon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	CCU = </a:t>
            </a:r>
            <a:r>
              <a:rPr lang="en-US" sz="2400" dirty="0" err="1"/>
              <a:t>Prolin</a:t>
            </a:r>
            <a:r>
              <a:rPr lang="en-US" sz="2400" dirty="0"/>
              <a:t>	UGU = </a:t>
            </a:r>
            <a:r>
              <a:rPr lang="en-US" sz="2400" dirty="0" err="1"/>
              <a:t>sistein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  <p:sp>
        <p:nvSpPr>
          <p:cNvPr id="5" name="Down Arrow 4"/>
          <p:cNvSpPr/>
          <p:nvPr/>
        </p:nvSpPr>
        <p:spPr>
          <a:xfrm>
            <a:off x="4610100" y="2619730"/>
            <a:ext cx="152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Bagaimana</a:t>
            </a:r>
            <a:r>
              <a:rPr lang="en-ID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ID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hasil</a:t>
            </a:r>
            <a:r>
              <a:rPr lang="en-ID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ID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dari</a:t>
            </a:r>
            <a:r>
              <a:rPr lang="en-ID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proses </a:t>
            </a:r>
            <a:r>
              <a:rPr lang="en-ID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sintesis</a:t>
            </a:r>
            <a:r>
              <a:rPr lang="en-ID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protein </a:t>
            </a:r>
            <a:r>
              <a:rPr lang="en-ID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berikut</a:t>
            </a:r>
            <a:r>
              <a:rPr lang="en-ID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?</a:t>
            </a:r>
            <a:endParaRPr lang="en-US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7782900" cy="2519075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/>
              <a:t>5′ TAC-AGT – TGA-GGG – TCC – GTA -ACT 3′</a:t>
            </a:r>
          </a:p>
          <a:p>
            <a:pPr fontAlgn="base"/>
            <a:r>
              <a:rPr lang="en-US" sz="2400" dirty="0"/>
              <a:t>3’ ATG – TAC – ACT – CCC – AGG- CAT – TGC 5’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841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918882"/>
          </a:xfrm>
        </p:spPr>
        <p:txBody>
          <a:bodyPr/>
          <a:lstStyle/>
          <a:p>
            <a:r>
              <a:rPr lang="en-ID" dirty="0" err="1"/>
              <a:t>Jawaban</a:t>
            </a:r>
            <a:r>
              <a:rPr lang="en-ID" dirty="0"/>
              <a:t>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295401"/>
            <a:ext cx="7935300" cy="4953006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–&gt;</a:t>
            </a:r>
            <a:r>
              <a:rPr lang="en-US" b="1" dirty="0"/>
              <a:t>yang </a:t>
            </a:r>
            <a:r>
              <a:rPr lang="en-US" b="1" dirty="0" err="1"/>
              <a:t>dipakai</a:t>
            </a:r>
            <a:r>
              <a:rPr lang="en-US" dirty="0"/>
              <a:t> </a:t>
            </a:r>
            <a:r>
              <a:rPr lang="en-US" dirty="0" err="1"/>
              <a:t>adalah</a:t>
            </a:r>
            <a:r>
              <a:rPr lang="en-US" dirty="0"/>
              <a:t> </a:t>
            </a:r>
            <a:r>
              <a:rPr lang="en-US" b="1" dirty="0" err="1"/>
              <a:t>rantai</a:t>
            </a:r>
            <a:r>
              <a:rPr lang="en-US" b="1" dirty="0"/>
              <a:t> sense</a:t>
            </a:r>
            <a:r>
              <a:rPr lang="en-US" dirty="0"/>
              <a:t> 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rantai</a:t>
            </a:r>
            <a:r>
              <a:rPr lang="en-US" dirty="0"/>
              <a:t> 5′-3′, </a:t>
            </a:r>
            <a:r>
              <a:rPr lang="en-US" dirty="0" err="1"/>
              <a:t>jadi</a:t>
            </a:r>
            <a:r>
              <a:rPr lang="en-US" dirty="0"/>
              <a:t> data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fontAlgn="base"/>
            <a:r>
              <a:rPr lang="en-US" sz="1800" dirty="0"/>
              <a:t>5′ TAC - AGT - GGG – TCC – GTA -ACT – TGA 3′ </a:t>
            </a:r>
            <a:r>
              <a:rPr lang="en-US" dirty="0"/>
              <a:t>–&gt; sense/</a:t>
            </a:r>
            <a:r>
              <a:rPr lang="en-US" dirty="0" err="1"/>
              <a:t>pengkode</a:t>
            </a:r>
            <a:endParaRPr lang="en-US" dirty="0"/>
          </a:p>
          <a:p>
            <a:pPr fontAlgn="base"/>
            <a:r>
              <a:rPr lang="en-US" sz="1800" dirty="0"/>
              <a:t>3’ ATG – TAC– CCC – AGG- CAT – TGC – ACT 5’ –&gt;</a:t>
            </a:r>
            <a:r>
              <a:rPr lang="en-US" sz="1800" dirty="0" err="1"/>
              <a:t>Cetakan</a:t>
            </a:r>
            <a:r>
              <a:rPr lang="en-US" sz="1800" dirty="0"/>
              <a:t>/template</a:t>
            </a:r>
          </a:p>
          <a:p>
            <a:pPr marL="0" indent="0" fontAlgn="base">
              <a:buNone/>
            </a:pPr>
            <a:endParaRPr lang="en-US" sz="1800" dirty="0"/>
          </a:p>
          <a:p>
            <a:pPr fontAlgn="base"/>
            <a:r>
              <a:rPr lang="en-US" dirty="0" err="1"/>
              <a:t>Setelah</a:t>
            </a:r>
            <a:r>
              <a:rPr lang="en-US" dirty="0"/>
              <a:t> proses </a:t>
            </a:r>
            <a:r>
              <a:rPr lang="en-US" dirty="0" err="1"/>
              <a:t>transkripsi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kodon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</a:t>
            </a:r>
          </a:p>
          <a:p>
            <a:pPr fontAlgn="base"/>
            <a:r>
              <a:rPr lang="en-US" dirty="0"/>
              <a:t>UAC – AGU –GGG – UCC – GUA – ACU –UGA –&gt; mRNA</a:t>
            </a:r>
          </a:p>
          <a:p>
            <a:pPr fontAlgn="base"/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proses </a:t>
            </a:r>
            <a:r>
              <a:rPr lang="en-US" dirty="0" err="1"/>
              <a:t>translasi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protein yang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asama</a:t>
            </a:r>
            <a:r>
              <a:rPr lang="en-US" dirty="0"/>
              <a:t> amino- </a:t>
            </a:r>
            <a:r>
              <a:rPr lang="en-US" dirty="0" err="1"/>
              <a:t>asam</a:t>
            </a:r>
            <a:r>
              <a:rPr lang="en-US" dirty="0"/>
              <a:t> amino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(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triplet </a:t>
            </a:r>
            <a:r>
              <a:rPr lang="en-US" dirty="0" err="1"/>
              <a:t>kodon</a:t>
            </a:r>
            <a:r>
              <a:rPr lang="en-US" dirty="0"/>
              <a:t> pada  </a:t>
            </a:r>
            <a:r>
              <a:rPr lang="en-US" dirty="0" err="1"/>
              <a:t>gambar</a:t>
            </a:r>
            <a:r>
              <a:rPr lang="en-US" dirty="0"/>
              <a:t> 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pada m-RNA):</a:t>
            </a:r>
          </a:p>
          <a:p>
            <a:pPr fontAlgn="base"/>
            <a:r>
              <a:rPr lang="en-US" dirty="0"/>
              <a:t>UAC (</a:t>
            </a:r>
            <a:r>
              <a:rPr lang="en-US" dirty="0" err="1"/>
              <a:t>Thr</a:t>
            </a:r>
            <a:r>
              <a:rPr lang="en-US" dirty="0"/>
              <a:t>), AGU (Ser), UGA (stop), GGG(</a:t>
            </a:r>
            <a:r>
              <a:rPr lang="en-US" dirty="0" err="1"/>
              <a:t>Gly</a:t>
            </a:r>
            <a:r>
              <a:rPr lang="en-US" dirty="0"/>
              <a:t>), UCC(Ser), GUA (Val), ACU (</a:t>
            </a:r>
            <a:r>
              <a:rPr lang="en-US" dirty="0" err="1"/>
              <a:t>Thr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483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1637</TotalTime>
  <Words>264</Words>
  <Application>Microsoft Office PowerPoint</Application>
  <PresentationFormat>On-screen Show (4:3)</PresentationFormat>
  <Paragraphs>84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Adobe Fan Heiti Std B</vt:lpstr>
      <vt:lpstr>Arial</vt:lpstr>
      <vt:lpstr>Book Antiqua</vt:lpstr>
      <vt:lpstr>Calibri</vt:lpstr>
      <vt:lpstr>Century Gothic</vt:lpstr>
      <vt:lpstr>Wingdings 3</vt:lpstr>
      <vt:lpstr>Ion</vt:lpstr>
      <vt:lpstr>`</vt:lpstr>
      <vt:lpstr>Sintesis protein dan Pembentukan sifat (E-book: 122-128)</vt:lpstr>
      <vt:lpstr>TUJUAN PEMBELAJARAN:  Menganalisis keterkaitan antara sistesa protein dan pembentukan sifat makhluk hidup Merumuskan urutan proses sintesis protein dalam kaitannya dengan penyampaian kode genetik (DNA-RNA-Protein)</vt:lpstr>
      <vt:lpstr>PowerPoint Presentation</vt:lpstr>
      <vt:lpstr>PowerPoint Presentation</vt:lpstr>
      <vt:lpstr>STRUKTUR DNA</vt:lpstr>
      <vt:lpstr>NUKLEOTIDA &amp; NUKLEOSIDA</vt:lpstr>
      <vt:lpstr>Proses DNA RNA</vt:lpstr>
      <vt:lpstr>TAHAP REPLIKASI DNA</vt:lpstr>
      <vt:lpstr>RNA</vt:lpstr>
      <vt:lpstr>PowerPoint Presentation</vt:lpstr>
      <vt:lpstr>PowerPoint Presentation</vt:lpstr>
      <vt:lpstr>PowerPoint Presentation</vt:lpstr>
      <vt:lpstr>RNA dan DNA</vt:lpstr>
      <vt:lpstr>PERBEDAAN RNA &amp; DNA</vt:lpstr>
      <vt:lpstr>TRANSKRIPSI</vt:lpstr>
      <vt:lpstr>PowerPoint Presentation</vt:lpstr>
      <vt:lpstr>SINTESIS PROTEIN</vt:lpstr>
      <vt:lpstr>PowerPoint Presentation</vt:lpstr>
      <vt:lpstr>PowerPoint Presentation</vt:lpstr>
      <vt:lpstr>Contoh pembentukan As.amino pada Transkripsi</vt:lpstr>
      <vt:lpstr>Bagaimana hasil dari proses sintesis protein berikut ?</vt:lpstr>
      <vt:lpstr>Jawaban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darmono</dc:creator>
  <cp:lastModifiedBy>Lenovo</cp:lastModifiedBy>
  <cp:revision>148</cp:revision>
  <dcterms:created xsi:type="dcterms:W3CDTF">2006-08-16T00:00:00Z</dcterms:created>
  <dcterms:modified xsi:type="dcterms:W3CDTF">2021-11-23T22:26:04Z</dcterms:modified>
</cp:coreProperties>
</file>